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Now" panose="020B0604020202020204" charset="0"/>
      <p:regular r:id="rId15"/>
    </p:embeddedFont>
    <p:embeddedFont>
      <p:font typeface="Now Bold" panose="020B0604020202020204" charset="0"/>
      <p:regular r:id="rId16"/>
    </p:embeddedFont>
    <p:embeddedFont>
      <p:font typeface="Now Medium"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A89B7-F0C1-4377-8986-46D1FEB81975}" v="1" dt="2024-02-22T14:48:27.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err="1">
                <a:cs typeface="Calibri"/>
              </a:rPr>
              <a:t>Sæl</a:t>
            </a:r>
            <a:r>
              <a:rPr lang="en-US" dirty="0">
                <a:cs typeface="Calibri"/>
              </a:rPr>
              <a:t> </a:t>
            </a:r>
            <a:r>
              <a:rPr lang="en-US" dirty="0" err="1">
                <a:cs typeface="Calibri"/>
              </a:rPr>
              <a:t>öll</a:t>
            </a:r>
            <a:r>
              <a:rPr lang="en-US" dirty="0">
                <a:cs typeface="Calibri"/>
              </a:rPr>
              <a:t>. </a:t>
            </a:r>
          </a:p>
          <a:p>
            <a:r>
              <a:rPr lang="en-US" dirty="0">
                <a:cs typeface="Calibri"/>
              </a:rPr>
              <a:t>Í </a:t>
            </a:r>
            <a:r>
              <a:rPr lang="en-US" dirty="0" err="1">
                <a:cs typeface="Calibri"/>
              </a:rPr>
              <a:t>fyrsta</a:t>
            </a:r>
            <a:r>
              <a:rPr lang="en-US" dirty="0">
                <a:cs typeface="Calibri"/>
              </a:rPr>
              <a:t> </a:t>
            </a:r>
            <a:r>
              <a:rPr lang="en-US" dirty="0" err="1">
                <a:cs typeface="Calibri"/>
              </a:rPr>
              <a:t>lagi</a:t>
            </a:r>
            <a:r>
              <a:rPr lang="en-US" dirty="0">
                <a:cs typeface="Calibri"/>
              </a:rPr>
              <a:t> </a:t>
            </a:r>
            <a:r>
              <a:rPr lang="en-US" dirty="0" err="1">
                <a:cs typeface="Calibri"/>
              </a:rPr>
              <a:t>vil</a:t>
            </a:r>
            <a:r>
              <a:rPr lang="en-US" dirty="0">
                <a:cs typeface="Calibri"/>
              </a:rPr>
              <a:t> </a:t>
            </a:r>
            <a:r>
              <a:rPr lang="en-US" dirty="0" err="1">
                <a:cs typeface="Calibri"/>
              </a:rPr>
              <a:t>ég</a:t>
            </a:r>
            <a:r>
              <a:rPr lang="en-US" dirty="0">
                <a:cs typeface="Calibri"/>
              </a:rPr>
              <a:t> </a:t>
            </a:r>
            <a:r>
              <a:rPr lang="en-US" dirty="0" err="1">
                <a:cs typeface="Calibri"/>
              </a:rPr>
              <a:t>þakka</a:t>
            </a:r>
            <a:r>
              <a:rPr lang="en-US" dirty="0">
                <a:cs typeface="Calibri"/>
              </a:rPr>
              <a:t> </a:t>
            </a:r>
            <a:r>
              <a:rPr lang="en-US" dirty="0" err="1">
                <a:cs typeface="Calibri"/>
              </a:rPr>
              <a:t>fyrir</a:t>
            </a:r>
            <a:r>
              <a:rPr lang="en-US" dirty="0">
                <a:cs typeface="Calibri"/>
              </a:rPr>
              <a:t> </a:t>
            </a:r>
            <a:r>
              <a:rPr lang="en-US" dirty="0" err="1">
                <a:cs typeface="Calibri"/>
              </a:rPr>
              <a:t>að</a:t>
            </a:r>
            <a:r>
              <a:rPr lang="en-US" dirty="0">
                <a:cs typeface="Calibri"/>
              </a:rPr>
              <a:t> </a:t>
            </a:r>
            <a:r>
              <a:rPr lang="en-US" dirty="0" err="1">
                <a:cs typeface="Calibri"/>
              </a:rPr>
              <a:t>fá</a:t>
            </a:r>
            <a:r>
              <a:rPr lang="en-US" dirty="0">
                <a:cs typeface="Calibri"/>
              </a:rPr>
              <a:t> </a:t>
            </a:r>
            <a:r>
              <a:rPr lang="en-US" dirty="0" err="1">
                <a:cs typeface="Calibri"/>
              </a:rPr>
              <a:t>að</a:t>
            </a:r>
            <a:r>
              <a:rPr lang="en-US" dirty="0">
                <a:cs typeface="Calibri"/>
              </a:rPr>
              <a:t> vera </a:t>
            </a:r>
            <a:r>
              <a:rPr lang="en-US" dirty="0" err="1">
                <a:cs typeface="Calibri"/>
              </a:rPr>
              <a:t>hérna</a:t>
            </a:r>
            <a:r>
              <a:rPr lang="en-US" dirty="0">
                <a:cs typeface="Calibri"/>
              </a:rPr>
              <a:t> </a:t>
            </a:r>
            <a:r>
              <a:rPr lang="en-US" dirty="0" err="1">
                <a:cs typeface="Calibri"/>
              </a:rPr>
              <a:t>með</a:t>
            </a:r>
            <a:r>
              <a:rPr lang="en-US" dirty="0">
                <a:cs typeface="Calibri"/>
              </a:rPr>
              <a:t> </a:t>
            </a:r>
            <a:r>
              <a:rPr lang="en-US" dirty="0" err="1">
                <a:cs typeface="Calibri"/>
              </a:rPr>
              <a:t>ykkur</a:t>
            </a:r>
            <a:r>
              <a:rPr lang="en-US" dirty="0">
                <a:cs typeface="Calibri"/>
              </a:rPr>
              <a:t> í </a:t>
            </a:r>
            <a:r>
              <a:rPr lang="en-US" dirty="0" err="1">
                <a:cs typeface="Calibri"/>
              </a:rPr>
              <a:t>dag</a:t>
            </a:r>
            <a:r>
              <a:rPr lang="en-US" dirty="0">
                <a:cs typeface="Calibri"/>
              </a:rPr>
              <a:t>. </a:t>
            </a:r>
            <a:r>
              <a:rPr lang="en-US" dirty="0" err="1">
                <a:cs typeface="Calibri"/>
              </a:rPr>
              <a:t>Aðeins</a:t>
            </a:r>
            <a:r>
              <a:rPr lang="en-US" dirty="0">
                <a:cs typeface="Calibri"/>
              </a:rPr>
              <a:t> um </a:t>
            </a:r>
            <a:r>
              <a:rPr lang="en-US" dirty="0" err="1">
                <a:cs typeface="Calibri"/>
              </a:rPr>
              <a:t>mig</a:t>
            </a:r>
            <a:r>
              <a:rPr lang="en-US" dirty="0">
                <a:cs typeface="Calibri"/>
              </a:rPr>
              <a:t> </a:t>
            </a:r>
            <a:r>
              <a:rPr lang="en-US" dirty="0" err="1">
                <a:cs typeface="Calibri"/>
              </a:rPr>
              <a:t>ég</a:t>
            </a:r>
            <a:r>
              <a:rPr lang="en-US" dirty="0">
                <a:cs typeface="Calibri"/>
              </a:rPr>
              <a:t> </a:t>
            </a:r>
            <a:r>
              <a:rPr lang="en-US" dirty="0" err="1">
                <a:cs typeface="Calibri"/>
              </a:rPr>
              <a:t>starfaði</a:t>
            </a:r>
            <a:r>
              <a:rPr lang="en-US" dirty="0">
                <a:cs typeface="Calibri"/>
              </a:rPr>
              <a:t> í 10 </a:t>
            </a:r>
            <a:r>
              <a:rPr lang="en-US" dirty="0" err="1">
                <a:cs typeface="Calibri"/>
              </a:rPr>
              <a:t>ár</a:t>
            </a:r>
            <a:r>
              <a:rPr lang="en-US" dirty="0">
                <a:cs typeface="Calibri"/>
              </a:rPr>
              <a:t> </a:t>
            </a:r>
            <a:r>
              <a:rPr lang="en-US" dirty="0" err="1">
                <a:cs typeface="Calibri"/>
              </a:rPr>
              <a:t>sem</a:t>
            </a:r>
            <a:r>
              <a:rPr lang="en-US" dirty="0">
                <a:cs typeface="Calibri"/>
              </a:rPr>
              <a:t> </a:t>
            </a:r>
            <a:r>
              <a:rPr lang="en-US" dirty="0" err="1">
                <a:cs typeface="Calibri"/>
              </a:rPr>
              <a:t>neyðarvörður</a:t>
            </a:r>
            <a:r>
              <a:rPr lang="en-US" dirty="0">
                <a:cs typeface="Calibri"/>
              </a:rPr>
              <a:t> </a:t>
            </a:r>
            <a:r>
              <a:rPr lang="en-US" dirty="0" err="1">
                <a:cs typeface="Calibri"/>
              </a:rPr>
              <a:t>áður</a:t>
            </a:r>
            <a:r>
              <a:rPr lang="en-US" dirty="0">
                <a:cs typeface="Calibri"/>
              </a:rPr>
              <a:t> </a:t>
            </a:r>
            <a:r>
              <a:rPr lang="en-US" dirty="0" err="1">
                <a:cs typeface="Calibri"/>
              </a:rPr>
              <a:t>en</a:t>
            </a:r>
            <a:r>
              <a:rPr lang="en-US" dirty="0">
                <a:cs typeface="Calibri"/>
              </a:rPr>
              <a:t> </a:t>
            </a:r>
            <a:r>
              <a:rPr lang="en-US" dirty="0" err="1">
                <a:cs typeface="Calibri"/>
              </a:rPr>
              <a:t>ég</a:t>
            </a:r>
            <a:r>
              <a:rPr lang="en-US" dirty="0">
                <a:cs typeface="Calibri"/>
              </a:rPr>
              <a:t> </a:t>
            </a:r>
            <a:r>
              <a:rPr lang="en-US" dirty="0" err="1">
                <a:cs typeface="Calibri"/>
              </a:rPr>
              <a:t>færði</a:t>
            </a:r>
            <a:r>
              <a:rPr lang="en-US" dirty="0">
                <a:cs typeface="Calibri"/>
              </a:rPr>
              <a:t> </a:t>
            </a:r>
            <a:r>
              <a:rPr lang="en-US" dirty="0" err="1">
                <a:cs typeface="Calibri"/>
              </a:rPr>
              <a:t>mig</a:t>
            </a:r>
            <a:r>
              <a:rPr lang="en-US" dirty="0">
                <a:cs typeface="Calibri"/>
              </a:rPr>
              <a:t> </a:t>
            </a:r>
            <a:r>
              <a:rPr lang="en-US" dirty="0" err="1">
                <a:cs typeface="Calibri"/>
              </a:rPr>
              <a:t>og</a:t>
            </a:r>
            <a:r>
              <a:rPr lang="en-US" dirty="0">
                <a:cs typeface="Calibri"/>
              </a:rPr>
              <a:t> </a:t>
            </a:r>
            <a:r>
              <a:rPr lang="en-US" dirty="0" err="1">
                <a:cs typeface="Calibri"/>
              </a:rPr>
              <a:t>tók</a:t>
            </a:r>
            <a:r>
              <a:rPr lang="en-US" dirty="0">
                <a:cs typeface="Calibri"/>
              </a:rPr>
              <a:t> </a:t>
            </a:r>
            <a:r>
              <a:rPr lang="en-US" dirty="0" err="1">
                <a:cs typeface="Calibri"/>
              </a:rPr>
              <a:t>við</a:t>
            </a:r>
            <a:r>
              <a:rPr lang="en-US" dirty="0">
                <a:cs typeface="Calibri"/>
              </a:rPr>
              <a:t> </a:t>
            </a:r>
            <a:r>
              <a:rPr lang="en-US" dirty="0" err="1">
                <a:cs typeface="Calibri"/>
              </a:rPr>
              <a:t>sem</a:t>
            </a:r>
            <a:r>
              <a:rPr lang="en-US" dirty="0">
                <a:cs typeface="Calibri"/>
              </a:rPr>
              <a:t> </a:t>
            </a:r>
            <a:r>
              <a:rPr lang="en-US" dirty="0" err="1">
                <a:cs typeface="Calibri"/>
              </a:rPr>
              <a:t>verkefnastjóri</a:t>
            </a:r>
            <a:r>
              <a:rPr lang="en-US" dirty="0">
                <a:cs typeface="Calibri"/>
              </a:rPr>
              <a:t> í </a:t>
            </a:r>
            <a:r>
              <a:rPr lang="en-US" dirty="0" err="1">
                <a:cs typeface="Calibri"/>
              </a:rPr>
              <a:t>stuðnings</a:t>
            </a:r>
            <a:r>
              <a:rPr lang="en-US" dirty="0">
                <a:cs typeface="Calibri"/>
              </a:rPr>
              <a:t> </a:t>
            </a:r>
            <a:r>
              <a:rPr lang="en-US" dirty="0" err="1">
                <a:cs typeface="Calibri"/>
              </a:rPr>
              <a:t>og</a:t>
            </a:r>
            <a:r>
              <a:rPr lang="en-US" dirty="0">
                <a:cs typeface="Calibri"/>
              </a:rPr>
              <a:t> </a:t>
            </a:r>
            <a:r>
              <a:rPr lang="en-US" dirty="0" err="1">
                <a:cs typeface="Calibri"/>
              </a:rPr>
              <a:t>stoðþjónustu</a:t>
            </a:r>
            <a:r>
              <a:rPr lang="en-US" dirty="0">
                <a:cs typeface="Calibri"/>
              </a:rPr>
              <a:t> </a:t>
            </a:r>
            <a:r>
              <a:rPr lang="en-US" dirty="0" err="1">
                <a:cs typeface="Calibri"/>
              </a:rPr>
              <a:t>Akraneskaupstaðar</a:t>
            </a:r>
            <a:r>
              <a:rPr lang="en-US" dirty="0">
                <a:cs typeface="Calibri"/>
              </a:rPr>
              <a:t> </a:t>
            </a:r>
            <a:r>
              <a:rPr lang="en-US" dirty="0" err="1">
                <a:cs typeface="Calibri"/>
              </a:rPr>
              <a:t>þar</a:t>
            </a:r>
            <a:r>
              <a:rPr lang="en-US" dirty="0">
                <a:cs typeface="Calibri"/>
              </a:rPr>
              <a:t> </a:t>
            </a:r>
            <a:r>
              <a:rPr lang="en-US" dirty="0" err="1">
                <a:cs typeface="Calibri"/>
              </a:rPr>
              <a:t>sem</a:t>
            </a:r>
            <a:r>
              <a:rPr lang="en-US" dirty="0">
                <a:cs typeface="Calibri"/>
              </a:rPr>
              <a:t> </a:t>
            </a:r>
            <a:r>
              <a:rPr lang="en-US" dirty="0" err="1">
                <a:cs typeface="Calibri"/>
              </a:rPr>
              <a:t>ég</a:t>
            </a:r>
            <a:r>
              <a:rPr lang="en-US" dirty="0">
                <a:cs typeface="Calibri"/>
              </a:rPr>
              <a:t> </a:t>
            </a:r>
            <a:r>
              <a:rPr lang="en-US" dirty="0" err="1">
                <a:cs typeface="Calibri"/>
              </a:rPr>
              <a:t>sinnti</a:t>
            </a:r>
            <a:r>
              <a:rPr lang="en-US" dirty="0">
                <a:cs typeface="Calibri"/>
              </a:rPr>
              <a:t> </a:t>
            </a:r>
            <a:r>
              <a:rPr lang="en-US" dirty="0" err="1">
                <a:cs typeface="Calibri"/>
              </a:rPr>
              <a:t>öldrunarmálum</a:t>
            </a:r>
            <a:r>
              <a:rPr lang="en-US" dirty="0">
                <a:cs typeface="Calibri"/>
              </a:rPr>
              <a:t> </a:t>
            </a:r>
            <a:r>
              <a:rPr lang="en-US" dirty="0" err="1">
                <a:cs typeface="Calibri"/>
              </a:rPr>
              <a:t>nánast</a:t>
            </a:r>
            <a:r>
              <a:rPr lang="en-US" dirty="0">
                <a:cs typeface="Calibri"/>
              </a:rPr>
              <a:t> </a:t>
            </a:r>
            <a:r>
              <a:rPr lang="en-US" dirty="0" err="1">
                <a:cs typeface="Calibri"/>
              </a:rPr>
              <a:t>eingöngu</a:t>
            </a:r>
            <a:r>
              <a:rPr lang="en-US" dirty="0">
                <a:cs typeface="Calibri"/>
              </a:rPr>
              <a:t>. </a:t>
            </a:r>
            <a:r>
              <a:rPr lang="en-US" dirty="0" err="1">
                <a:cs typeface="Calibri"/>
              </a:rPr>
              <a:t>Fyrir</a:t>
            </a:r>
            <a:r>
              <a:rPr lang="en-US" dirty="0">
                <a:cs typeface="Calibri"/>
              </a:rPr>
              <a:t> 2 </a:t>
            </a:r>
            <a:r>
              <a:rPr lang="en-US" dirty="0" err="1">
                <a:cs typeface="Calibri"/>
              </a:rPr>
              <a:t>árum</a:t>
            </a:r>
            <a:r>
              <a:rPr lang="en-US" dirty="0">
                <a:cs typeface="Calibri"/>
              </a:rPr>
              <a:t> </a:t>
            </a:r>
            <a:r>
              <a:rPr lang="en-US" dirty="0" err="1">
                <a:cs typeface="Calibri"/>
              </a:rPr>
              <a:t>síðan</a:t>
            </a:r>
            <a:r>
              <a:rPr lang="en-US" dirty="0">
                <a:cs typeface="Calibri"/>
              </a:rPr>
              <a:t> </a:t>
            </a:r>
            <a:r>
              <a:rPr lang="en-US" dirty="0" err="1">
                <a:cs typeface="Calibri"/>
              </a:rPr>
              <a:t>færði</a:t>
            </a:r>
            <a:r>
              <a:rPr lang="en-US" dirty="0">
                <a:cs typeface="Calibri"/>
              </a:rPr>
              <a:t> </a:t>
            </a:r>
            <a:r>
              <a:rPr lang="en-US" dirty="0" err="1">
                <a:cs typeface="Calibri"/>
              </a:rPr>
              <a:t>ég</a:t>
            </a:r>
            <a:r>
              <a:rPr lang="en-US" dirty="0">
                <a:cs typeface="Calibri"/>
              </a:rPr>
              <a:t> </a:t>
            </a:r>
            <a:r>
              <a:rPr lang="en-US" dirty="0" err="1">
                <a:cs typeface="Calibri"/>
              </a:rPr>
              <a:t>mig</a:t>
            </a:r>
            <a:r>
              <a:rPr lang="en-US" dirty="0">
                <a:cs typeface="Calibri"/>
              </a:rPr>
              <a:t> </a:t>
            </a:r>
            <a:r>
              <a:rPr lang="en-US" dirty="0" err="1">
                <a:cs typeface="Calibri"/>
              </a:rPr>
              <a:t>svo</a:t>
            </a:r>
            <a:r>
              <a:rPr lang="en-US" dirty="0">
                <a:cs typeface="Calibri"/>
              </a:rPr>
              <a:t> </a:t>
            </a:r>
            <a:r>
              <a:rPr lang="en-US" dirty="0" err="1">
                <a:cs typeface="Calibri"/>
              </a:rPr>
              <a:t>til</a:t>
            </a:r>
            <a:r>
              <a:rPr lang="en-US" dirty="0">
                <a:cs typeface="Calibri"/>
              </a:rPr>
              <a:t> baka </a:t>
            </a:r>
            <a:r>
              <a:rPr lang="en-US" dirty="0" err="1">
                <a:cs typeface="Calibri"/>
              </a:rPr>
              <a:t>til</a:t>
            </a:r>
            <a:r>
              <a:rPr lang="en-US" dirty="0">
                <a:cs typeface="Calibri"/>
              </a:rPr>
              <a:t> </a:t>
            </a:r>
            <a:r>
              <a:rPr lang="en-US" dirty="0" err="1">
                <a:cs typeface="Calibri"/>
              </a:rPr>
              <a:t>Neyðarlínu</a:t>
            </a:r>
            <a:r>
              <a:rPr lang="en-US" dirty="0">
                <a:cs typeface="Calibri"/>
              </a:rPr>
              <a:t> </a:t>
            </a:r>
            <a:r>
              <a:rPr lang="en-US" dirty="0" err="1">
                <a:cs typeface="Calibri"/>
              </a:rPr>
              <a:t>þar</a:t>
            </a:r>
            <a:r>
              <a:rPr lang="en-US" dirty="0">
                <a:cs typeface="Calibri"/>
              </a:rPr>
              <a:t> </a:t>
            </a:r>
            <a:r>
              <a:rPr lang="en-US" dirty="0" err="1">
                <a:cs typeface="Calibri"/>
              </a:rPr>
              <a:t>sem</a:t>
            </a:r>
            <a:r>
              <a:rPr lang="en-US" dirty="0">
                <a:cs typeface="Calibri"/>
              </a:rPr>
              <a:t> </a:t>
            </a:r>
            <a:r>
              <a:rPr lang="en-US" dirty="0" err="1">
                <a:cs typeface="Calibri"/>
              </a:rPr>
              <a:t>ég</a:t>
            </a:r>
            <a:r>
              <a:rPr lang="en-US" dirty="0">
                <a:cs typeface="Calibri"/>
              </a:rPr>
              <a:t> </a:t>
            </a:r>
            <a:r>
              <a:rPr lang="en-US" dirty="0" err="1">
                <a:cs typeface="Calibri"/>
              </a:rPr>
              <a:t>hef</a:t>
            </a:r>
            <a:r>
              <a:rPr lang="en-US" dirty="0">
                <a:cs typeface="Calibri"/>
              </a:rPr>
              <a:t> </a:t>
            </a:r>
            <a:r>
              <a:rPr lang="en-US" dirty="0" err="1">
                <a:cs typeface="Calibri"/>
              </a:rPr>
              <a:t>sinnt</a:t>
            </a:r>
            <a:r>
              <a:rPr lang="en-US" dirty="0">
                <a:cs typeface="Calibri"/>
              </a:rPr>
              <a:t> </a:t>
            </a:r>
            <a:r>
              <a:rPr lang="en-US" dirty="0" err="1">
                <a:cs typeface="Calibri"/>
              </a:rPr>
              <a:t>starfi</a:t>
            </a:r>
            <a:r>
              <a:rPr lang="en-US" dirty="0">
                <a:cs typeface="Calibri"/>
              </a:rPr>
              <a:t> </a:t>
            </a:r>
            <a:r>
              <a:rPr lang="en-US" dirty="0" err="1">
                <a:cs typeface="Calibri"/>
              </a:rPr>
              <a:t>fræðslustýru</a:t>
            </a:r>
            <a:r>
              <a:rPr lang="en-US" dirty="0">
                <a:cs typeface="Calibri"/>
              </a:rPr>
              <a:t>. </a:t>
            </a:r>
          </a:p>
          <a:p>
            <a:r>
              <a:rPr lang="en-US" dirty="0" err="1">
                <a:cs typeface="Calibri"/>
              </a:rPr>
              <a:t>Málefnið</a:t>
            </a:r>
            <a:r>
              <a:rPr lang="en-US" dirty="0">
                <a:cs typeface="Calibri"/>
              </a:rPr>
              <a:t> </a:t>
            </a:r>
            <a:r>
              <a:rPr lang="en-US" dirty="0" err="1">
                <a:cs typeface="Calibri"/>
              </a:rPr>
              <a:t>sem</a:t>
            </a:r>
            <a:r>
              <a:rPr lang="en-US" dirty="0">
                <a:cs typeface="Calibri"/>
              </a:rPr>
              <a:t> </a:t>
            </a:r>
            <a:r>
              <a:rPr lang="en-US" dirty="0" err="1">
                <a:cs typeface="Calibri"/>
              </a:rPr>
              <a:t>við</a:t>
            </a:r>
            <a:r>
              <a:rPr lang="en-US" dirty="0">
                <a:cs typeface="Calibri"/>
              </a:rPr>
              <a:t> </a:t>
            </a:r>
            <a:r>
              <a:rPr lang="en-US" dirty="0" err="1">
                <a:cs typeface="Calibri"/>
              </a:rPr>
              <a:t>fjöllum</a:t>
            </a:r>
            <a:r>
              <a:rPr lang="en-US" dirty="0">
                <a:cs typeface="Calibri"/>
              </a:rPr>
              <a:t> um </a:t>
            </a:r>
            <a:r>
              <a:rPr lang="en-US" dirty="0" err="1">
                <a:cs typeface="Calibri"/>
              </a:rPr>
              <a:t>hér</a:t>
            </a:r>
            <a:r>
              <a:rPr lang="en-US" dirty="0">
                <a:cs typeface="Calibri"/>
              </a:rPr>
              <a:t> í </a:t>
            </a:r>
            <a:r>
              <a:rPr lang="en-US" dirty="0" err="1">
                <a:cs typeface="Calibri"/>
              </a:rPr>
              <a:t>dag</a:t>
            </a:r>
            <a:r>
              <a:rPr lang="en-US" dirty="0">
                <a:cs typeface="Calibri"/>
              </a:rPr>
              <a:t> er </a:t>
            </a:r>
            <a:r>
              <a:rPr lang="en-US" dirty="0" err="1">
                <a:cs typeface="Calibri"/>
              </a:rPr>
              <a:t>mér</a:t>
            </a:r>
            <a:r>
              <a:rPr lang="en-US" dirty="0">
                <a:cs typeface="Calibri"/>
              </a:rPr>
              <a:t> </a:t>
            </a:r>
            <a:r>
              <a:rPr lang="en-US" dirty="0" err="1">
                <a:cs typeface="Calibri"/>
              </a:rPr>
              <a:t>því</a:t>
            </a:r>
            <a:r>
              <a:rPr lang="en-US" dirty="0">
                <a:cs typeface="Calibri"/>
              </a:rPr>
              <a:t> </a:t>
            </a:r>
            <a:r>
              <a:rPr lang="en-US" dirty="0" err="1">
                <a:cs typeface="Calibri"/>
              </a:rPr>
              <a:t>mjög</a:t>
            </a:r>
            <a:r>
              <a:rPr lang="en-US" dirty="0">
                <a:cs typeface="Calibri"/>
              </a:rPr>
              <a:t> </a:t>
            </a:r>
            <a:r>
              <a:rPr lang="en-US" dirty="0" err="1">
                <a:cs typeface="Calibri"/>
              </a:rPr>
              <a:t>hugleikið</a:t>
            </a:r>
            <a:r>
              <a:rPr lang="en-US" dirty="0">
                <a:cs typeface="Calibri"/>
              </a:rPr>
              <a:t>. </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47976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Rannsóknir sýna að eldra fólk er líklegra til að verða fyrir ofbeldi en yngra fólk.</a:t>
            </a:r>
          </a:p>
          <a:p>
            <a:endParaRPr lang="en-US"/>
          </a:p>
          <a:p>
            <a:r>
              <a:rPr lang="en-US"/>
              <a:t>Ein helst ástæðan fyrir því er sú að eldra fólk upplifir oft mikla félagslega einangrun. Ótti við enn meiri félagslegri einangrun, er algeng ástæða fyrir því að fólk kvarti ekki yfir ofbeldinu sem þau verða fyrir, sérstaklega ef sá sem beitir ofbeldinu er ummönnunaraðili eða fjölskyldumeðlimur. </a:t>
            </a:r>
          </a:p>
          <a:p>
            <a:endParaRPr lang="en-US"/>
          </a:p>
          <a:p>
            <a:r>
              <a:rPr lang="en-US"/>
              <a:t>Þvíð miður búum við enn ekki svo vel að hafa skýra mynd af því hversu umfangsmikið þetta ofbeldi er hér á íslandi þó sannarlega hafi verið unnið mikið og gott starf á undanförnum árum m.a. hjá greiningadeild ríkislögregustjóra til að koma okkur nær sannleikanum.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Ofbeldi getur haft víðtæk áhrif á líf eldra fólks.</a:t>
            </a:r>
          </a:p>
          <a:p>
            <a:endParaRPr lang="en-US"/>
          </a:p>
          <a:p>
            <a:r>
              <a:rPr lang="en-US"/>
              <a:t>Sár og brot eru lengur að gróa en hjá þeim sem yngri eru.</a:t>
            </a:r>
          </a:p>
          <a:p>
            <a:r>
              <a:rPr lang="en-US"/>
              <a:t>Tekjur eru oft af skornum skammti og því getur fjárhagslegt ofbeldi haft gífurleg áhrif.</a:t>
            </a:r>
          </a:p>
          <a:p>
            <a:r>
              <a:rPr lang="en-US"/>
              <a:t>Eldra fólk er nú þegar líklegra til að vera einangrað og getur því þurft að stóla á þann sem beitir ofbeldinu.</a:t>
            </a:r>
          </a:p>
          <a:p>
            <a:r>
              <a:rPr lang="en-US"/>
              <a:t>Heilsuleysi sem getur fylgt hærri aldri getur minnkað sjálfstraust, skapað óöryggi og kvíða og ofbeldi eykur þá hættu.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Því miður eru tilkynningar um ofbeldi gagnvart öldruðum til neyðarlínu ekki margar, ekki ef sett er í samhengi við þann veruleika sem við lifum í. </a:t>
            </a:r>
          </a:p>
          <a:p>
            <a:endParaRPr lang="en-US"/>
          </a:p>
          <a:p>
            <a:r>
              <a:rPr lang="en-US"/>
              <a:t>Helstu birtingamyndir til neyðarlínu snúa að annarsvegar líkamlegu ofbeldi og hinsvegar stafrænu. </a:t>
            </a:r>
          </a:p>
          <a:p>
            <a:endParaRPr lang="en-US"/>
          </a:p>
          <a:p>
            <a:r>
              <a:rPr lang="en-US"/>
              <a:t>Við vitum hinsvegar að málin eru miklu miklu fleiri og hlutverk neyðarvarða þarf að vera að lesa á milli línanna. Líka að hlusta á það sem  ekki er sagt.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Neyðarverðir hafa fengið en þurfa frekari sérþekkingu á málefnum sem snúa að ofbeldi gagnvart öldruðum. </a:t>
            </a:r>
          </a:p>
          <a:p>
            <a:endParaRPr lang="en-US"/>
          </a:p>
          <a:p>
            <a:r>
              <a:rPr lang="en-US"/>
              <a:t>Tilkynningar sem til neyðarlínu koma hljóma oft upp á annað en það sem raunverulega er vandamálið. </a:t>
            </a:r>
          </a:p>
          <a:p>
            <a:endParaRPr lang="en-US"/>
          </a:p>
          <a:p>
            <a:r>
              <a:rPr lang="en-US"/>
              <a:t>Neyðarverðir þurfa að vera tilbúnir að hlusta á bæði þolendur og fjölskyldur þeirra, fólk undir miklu álagi getur brotnað með hræðilegum afleiðingum.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Skýrir verkferlar: </a:t>
            </a:r>
          </a:p>
          <a:p>
            <a:r>
              <a:rPr lang="en-US"/>
              <a:t>Verkferlar varðandi allar tegundir ofbeldis þurfa að vera skýrir og leið fólks í gegnum "kerfið" </a:t>
            </a:r>
          </a:p>
          <a:p>
            <a:endParaRPr lang="en-US"/>
          </a:p>
          <a:p>
            <a:r>
              <a:rPr lang="en-US"/>
              <a:t>Traust: Vði þurfum að byggja upp traust þannig að fólk sem verður fyrir ofbeldi sé tilbúið að opna sig. </a:t>
            </a:r>
          </a:p>
          <a:p>
            <a:endParaRPr lang="en-US"/>
          </a:p>
          <a:p>
            <a:r>
              <a:rPr lang="en-US"/>
              <a:t>Aðgengilegar upplýsingar: Upplýsingar sem skilgreina ofbeldi, afleyðingar og bjargráð þurfa að vera aðgengileg öllum. Neyðarlínan hefur breytt heimasíðu sinni í gagngera gagnagátt um ofbeldi þar sem hægt er að leita sér að öllum upplýsingum ásamt leiðbeiningum fyrir bæði þolendur og gerendur. </a:t>
            </a:r>
          </a:p>
          <a:p>
            <a:endParaRPr lang="en-US"/>
          </a:p>
          <a:p>
            <a:r>
              <a:rPr lang="en-US"/>
              <a:t>Fordómalaust samtal: </a:t>
            </a:r>
          </a:p>
          <a:p>
            <a:r>
              <a:rPr lang="en-US"/>
              <a:t>Þau okkar sem starfa með fólki sem útsett er fyrir ofbeldi þurfum að vera tilbúin að mæta því án fordóma.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Við sem samfélag þurfum á því að halda að allar stofnanir og einingar sem koma að málum eldri borgara tölum saman. Þá á ég við Neyðarlínu, löggæsluna, heilbrigðiskerfið, félagsþjónustuna, félög eldri borgara og önnur frjáls félagasamtök sem láta sig málið varða. </a:t>
            </a:r>
          </a:p>
          <a:p>
            <a:endParaRPr lang="en-US"/>
          </a:p>
          <a:p>
            <a:r>
              <a:rPr lang="en-US"/>
              <a:t>Ofbeldi gagnvart öldruðum er sérstakt áhyggjuefni sem við sem betur fer sjáum nú á hverjum degi aukna áherslu á. Við sjáum með t.d. ráðstefnunni hér og fleirum sem eiga sér stað um þessar mundir að við erum ekki tilbúin að sætta okkur við að ofbeldi af neinu tagi eigi sér stað, hvað þá gagnvart hóp sem er í sérstaklega viðkvæmri stöðu. </a:t>
            </a:r>
          </a:p>
          <a:p>
            <a:endParaRPr lang="en-US"/>
          </a:p>
          <a:p>
            <a:r>
              <a:rPr lang="en-US"/>
              <a:t>Númer eitt er að ræða opið um vandamálið því í opinni umræðu felst mikil forvörn.</a:t>
            </a:r>
          </a:p>
          <a:p>
            <a:endParaRPr lang="en-US"/>
          </a:p>
          <a:p>
            <a:r>
              <a:rPr lang="en-US"/>
              <a:t>Það er mér því mikill heiður að fá að vera hér í dag, að taka þátt í samtalinu og vonandi lausninni líka. </a:t>
            </a:r>
          </a:p>
          <a:p>
            <a:endParaRPr lang="en-US"/>
          </a:p>
          <a:p>
            <a:r>
              <a:rPr lang="en-US"/>
              <a:t>Ef ég geri stefnumið Sameinuðu þjóðanna í málefnum aldraðra að mínum má segja að "Við skuldum öllum íbúum þessa lands, og kannski eldri borgurum okkar sérstaklega að geta lifað  með reisn sinni og búið við öryggi og þurfi ekki að óttast misnotkun af nokkru tagi."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5.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3A3A"/>
        </a:solidFill>
        <a:effectLst/>
      </p:bgPr>
    </p:bg>
    <p:spTree>
      <p:nvGrpSpPr>
        <p:cNvPr id="1" name=""/>
        <p:cNvGrpSpPr/>
        <p:nvPr/>
      </p:nvGrpSpPr>
      <p:grpSpPr>
        <a:xfrm>
          <a:off x="0" y="0"/>
          <a:ext cx="0" cy="0"/>
          <a:chOff x="0" y="0"/>
          <a:chExt cx="0" cy="0"/>
        </a:xfrm>
      </p:grpSpPr>
      <p:sp>
        <p:nvSpPr>
          <p:cNvPr id="2" name="Freeform 2"/>
          <p:cNvSpPr/>
          <p:nvPr/>
        </p:nvSpPr>
        <p:spPr>
          <a:xfrm>
            <a:off x="-3929813" y="-3138942"/>
            <a:ext cx="17158524" cy="17158524"/>
          </a:xfrm>
          <a:custGeom>
            <a:avLst/>
            <a:gdLst/>
            <a:ahLst/>
            <a:cxnLst/>
            <a:rect l="l" t="t" r="r" b="b"/>
            <a:pathLst>
              <a:path w="17158524" h="17158524">
                <a:moveTo>
                  <a:pt x="0" y="0"/>
                </a:moveTo>
                <a:lnTo>
                  <a:pt x="17158525" y="0"/>
                </a:lnTo>
                <a:lnTo>
                  <a:pt x="17158525" y="17158524"/>
                </a:lnTo>
                <a:lnTo>
                  <a:pt x="0" y="1715852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3"/>
          <p:cNvGrpSpPr/>
          <p:nvPr/>
        </p:nvGrpSpPr>
        <p:grpSpPr>
          <a:xfrm>
            <a:off x="13219187" y="2609093"/>
            <a:ext cx="5068813" cy="506881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5" name="TextBox 5"/>
          <p:cNvSpPr txBox="1"/>
          <p:nvPr/>
        </p:nvSpPr>
        <p:spPr>
          <a:xfrm>
            <a:off x="2265285" y="1114425"/>
            <a:ext cx="8867292" cy="5935194"/>
          </a:xfrm>
          <a:prstGeom prst="rect">
            <a:avLst/>
          </a:prstGeom>
        </p:spPr>
        <p:txBody>
          <a:bodyPr lIns="0" tIns="0" rIns="0" bIns="0" rtlCol="0" anchor="t">
            <a:spAutoFit/>
          </a:bodyPr>
          <a:lstStyle/>
          <a:p>
            <a:pPr>
              <a:lnSpc>
                <a:spcPts val="10203"/>
              </a:lnSpc>
            </a:pPr>
            <a:r>
              <a:rPr lang="en-US" sz="9275">
                <a:solidFill>
                  <a:srgbClr val="FFFFFF"/>
                </a:solidFill>
                <a:latin typeface="Now"/>
              </a:rPr>
              <a:t>OFBELDI GEGN ÖLDRUÐUM</a:t>
            </a:r>
          </a:p>
          <a:p>
            <a:pPr>
              <a:lnSpc>
                <a:spcPts val="4094"/>
              </a:lnSpc>
            </a:pPr>
            <a:r>
              <a:rPr lang="en-US" sz="3722">
                <a:solidFill>
                  <a:srgbClr val="FFFFFF"/>
                </a:solidFill>
                <a:latin typeface="Now"/>
              </a:rPr>
              <a:t> </a:t>
            </a:r>
          </a:p>
          <a:p>
            <a:pPr>
              <a:lnSpc>
                <a:spcPts val="4094"/>
              </a:lnSpc>
            </a:pPr>
            <a:endParaRPr lang="en-US" sz="3722">
              <a:solidFill>
                <a:srgbClr val="FFFFFF"/>
              </a:solidFill>
              <a:latin typeface="Now"/>
            </a:endParaRPr>
          </a:p>
          <a:p>
            <a:pPr>
              <a:lnSpc>
                <a:spcPts val="4094"/>
              </a:lnSpc>
            </a:pPr>
            <a:r>
              <a:rPr lang="en-US" sz="3722">
                <a:solidFill>
                  <a:srgbClr val="FFFFFF"/>
                </a:solidFill>
                <a:latin typeface="Now"/>
              </a:rPr>
              <a:t>HJÖRDÍS GARÐARSDÓTTIR</a:t>
            </a:r>
          </a:p>
          <a:p>
            <a:pPr>
              <a:lnSpc>
                <a:spcPts val="4094"/>
              </a:lnSpc>
            </a:pPr>
            <a:r>
              <a:rPr lang="en-US" sz="3722">
                <a:solidFill>
                  <a:srgbClr val="FFFFFF"/>
                </a:solidFill>
                <a:latin typeface="Now"/>
              </a:rPr>
              <a:t>FRÆÐSLUSTÝRA 112</a:t>
            </a:r>
          </a:p>
        </p:txBody>
      </p:sp>
      <p:sp>
        <p:nvSpPr>
          <p:cNvPr id="6" name="Freeform 6"/>
          <p:cNvSpPr/>
          <p:nvPr/>
        </p:nvSpPr>
        <p:spPr>
          <a:xfrm>
            <a:off x="171808" y="7540795"/>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5"/>
            <a:stretch>
              <a:fillRect/>
            </a:stretch>
          </a:blipFill>
        </p:spPr>
      </p:sp>
      <p:sp>
        <p:nvSpPr>
          <p:cNvPr id="7" name="TextBox 7"/>
          <p:cNvSpPr txBox="1"/>
          <p:nvPr/>
        </p:nvSpPr>
        <p:spPr>
          <a:xfrm>
            <a:off x="14032455" y="4920234"/>
            <a:ext cx="3413701" cy="417957"/>
          </a:xfrm>
          <a:prstGeom prst="rect">
            <a:avLst/>
          </a:prstGeom>
        </p:spPr>
        <p:txBody>
          <a:bodyPr lIns="0" tIns="0" rIns="0" bIns="0" rtlCol="0" anchor="t">
            <a:spAutoFit/>
          </a:bodyPr>
          <a:lstStyle/>
          <a:p>
            <a:pPr algn="ctr">
              <a:lnSpc>
                <a:spcPts val="3354"/>
              </a:lnSpc>
            </a:pPr>
            <a:r>
              <a:rPr lang="en-US" sz="2600">
                <a:solidFill>
                  <a:srgbClr val="D83A3A"/>
                </a:solidFill>
                <a:latin typeface="Now"/>
              </a:rPr>
              <a:t>HVAÐ ER ÞAÐ?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03877" y="3400742"/>
            <a:ext cx="5764400" cy="3361690"/>
          </a:xfrm>
          <a:prstGeom prst="rect">
            <a:avLst/>
          </a:prstGeom>
        </p:spPr>
        <p:txBody>
          <a:bodyPr lIns="0" tIns="0" rIns="0" bIns="0" rtlCol="0" anchor="t">
            <a:spAutoFit/>
          </a:bodyPr>
          <a:lstStyle/>
          <a:p>
            <a:pPr marL="0" lvl="0" indent="0">
              <a:lnSpc>
                <a:spcPts val="8960"/>
              </a:lnSpc>
              <a:spcBef>
                <a:spcPct val="0"/>
              </a:spcBef>
            </a:pPr>
            <a:r>
              <a:rPr lang="en-US" sz="6400">
                <a:solidFill>
                  <a:srgbClr val="000000"/>
                </a:solidFill>
                <a:latin typeface="Now"/>
              </a:rPr>
              <a:t>Hvernig skilgreinum við ofbeldi?</a:t>
            </a:r>
          </a:p>
        </p:txBody>
      </p:sp>
      <p:sp>
        <p:nvSpPr>
          <p:cNvPr id="3" name="AutoShape 3"/>
          <p:cNvSpPr/>
          <p:nvPr/>
        </p:nvSpPr>
        <p:spPr>
          <a:xfrm flipV="1">
            <a:off x="9134475" y="1028700"/>
            <a:ext cx="0" cy="10287000"/>
          </a:xfrm>
          <a:prstGeom prst="line">
            <a:avLst/>
          </a:prstGeom>
          <a:ln w="19050" cap="rnd">
            <a:solidFill>
              <a:srgbClr val="D6D6D6"/>
            </a:solidFill>
            <a:prstDash val="solid"/>
            <a:headEnd type="none" w="sm" len="sm"/>
            <a:tailEnd type="none" w="sm" len="sm"/>
          </a:ln>
        </p:spPr>
      </p:sp>
      <p:sp>
        <p:nvSpPr>
          <p:cNvPr id="4" name="Freeform 4"/>
          <p:cNvSpPr/>
          <p:nvPr/>
        </p:nvSpPr>
        <p:spPr>
          <a:xfrm rot="-5400000">
            <a:off x="8912844" y="1781973"/>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247025" y="1786433"/>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rPr>
              <a:t>LÍKAMLEGT</a:t>
            </a:r>
          </a:p>
        </p:txBody>
      </p:sp>
      <p:sp>
        <p:nvSpPr>
          <p:cNvPr id="6" name="TextBox 6"/>
          <p:cNvSpPr txBox="1"/>
          <p:nvPr/>
        </p:nvSpPr>
        <p:spPr>
          <a:xfrm>
            <a:off x="10247025" y="3105992"/>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rPr>
              <a:t>ANDLEGT</a:t>
            </a:r>
          </a:p>
        </p:txBody>
      </p:sp>
      <p:sp>
        <p:nvSpPr>
          <p:cNvPr id="7" name="TextBox 7"/>
          <p:cNvSpPr txBox="1"/>
          <p:nvPr/>
        </p:nvSpPr>
        <p:spPr>
          <a:xfrm>
            <a:off x="10247025" y="4483307"/>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rPr>
              <a:t>KYNFERÐISLEGT</a:t>
            </a:r>
          </a:p>
        </p:txBody>
      </p:sp>
      <p:sp>
        <p:nvSpPr>
          <p:cNvPr id="8" name="Freeform 8"/>
          <p:cNvSpPr/>
          <p:nvPr/>
        </p:nvSpPr>
        <p:spPr>
          <a:xfrm rot="-5400000">
            <a:off x="8941419" y="4478846"/>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5400000">
            <a:off x="8941419" y="7269669"/>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28856" y="7577027"/>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4"/>
            <a:stretch>
              <a:fillRect/>
            </a:stretch>
          </a:blipFill>
        </p:spPr>
      </p:sp>
      <p:sp>
        <p:nvSpPr>
          <p:cNvPr id="11" name="Freeform 11"/>
          <p:cNvSpPr/>
          <p:nvPr/>
        </p:nvSpPr>
        <p:spPr>
          <a:xfrm rot="-5400000">
            <a:off x="8941419" y="3101854"/>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5400000">
            <a:off x="8922369" y="5851143"/>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5400000">
            <a:off x="8912844" y="8584816"/>
            <a:ext cx="886522" cy="443261"/>
          </a:xfrm>
          <a:custGeom>
            <a:avLst/>
            <a:gdLst/>
            <a:ahLst/>
            <a:cxnLst/>
            <a:rect l="l" t="t" r="r" b="b"/>
            <a:pathLst>
              <a:path w="886522" h="443261">
                <a:moveTo>
                  <a:pt x="0" y="0"/>
                </a:moveTo>
                <a:lnTo>
                  <a:pt x="886523" y="0"/>
                </a:lnTo>
                <a:lnTo>
                  <a:pt x="886523" y="443261"/>
                </a:lnTo>
                <a:lnTo>
                  <a:pt x="0" y="443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extBox 14"/>
          <p:cNvSpPr txBox="1"/>
          <p:nvPr/>
        </p:nvSpPr>
        <p:spPr>
          <a:xfrm>
            <a:off x="10247025" y="5860622"/>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ea typeface="Now Medium"/>
              </a:rPr>
              <a:t>´FJÁRHAGSLEGT</a:t>
            </a:r>
          </a:p>
        </p:txBody>
      </p:sp>
      <p:sp>
        <p:nvSpPr>
          <p:cNvPr id="15" name="TextBox 15"/>
          <p:cNvSpPr txBox="1"/>
          <p:nvPr/>
        </p:nvSpPr>
        <p:spPr>
          <a:xfrm>
            <a:off x="10247025" y="7180787"/>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rPr>
              <a:t>VANRÆKSLA</a:t>
            </a:r>
          </a:p>
        </p:txBody>
      </p:sp>
      <p:sp>
        <p:nvSpPr>
          <p:cNvPr id="16" name="TextBox 16"/>
          <p:cNvSpPr txBox="1"/>
          <p:nvPr/>
        </p:nvSpPr>
        <p:spPr>
          <a:xfrm>
            <a:off x="10247025" y="8558102"/>
            <a:ext cx="6733087"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000000"/>
                </a:solidFill>
                <a:latin typeface="Now Medium"/>
              </a:rPr>
              <a:t>STAFRÆNT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4812" y="5133975"/>
            <a:ext cx="19535305" cy="0"/>
          </a:xfrm>
          <a:prstGeom prst="line">
            <a:avLst/>
          </a:prstGeom>
          <a:ln w="19050" cap="rnd">
            <a:solidFill>
              <a:srgbClr val="D6D6D6"/>
            </a:solidFill>
            <a:prstDash val="solid"/>
            <a:headEnd type="none" w="sm" len="sm"/>
            <a:tailEnd type="none" w="sm" len="sm"/>
          </a:ln>
        </p:spPr>
      </p:sp>
      <p:sp>
        <p:nvSpPr>
          <p:cNvPr id="3" name="Freeform 3"/>
          <p:cNvSpPr/>
          <p:nvPr/>
        </p:nvSpPr>
        <p:spPr>
          <a:xfrm rot="5400000">
            <a:off x="14767324" y="3969941"/>
            <a:ext cx="4694235" cy="2347118"/>
          </a:xfrm>
          <a:custGeom>
            <a:avLst/>
            <a:gdLst/>
            <a:ahLst/>
            <a:cxnLst/>
            <a:rect l="l" t="t" r="r" b="b"/>
            <a:pathLst>
              <a:path w="4694235" h="2347118">
                <a:moveTo>
                  <a:pt x="0" y="0"/>
                </a:moveTo>
                <a:lnTo>
                  <a:pt x="4694235" y="0"/>
                </a:lnTo>
                <a:lnTo>
                  <a:pt x="4694235" y="2347118"/>
                </a:lnTo>
                <a:lnTo>
                  <a:pt x="0" y="2347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93284" y="7490618"/>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5"/>
            <a:stretch>
              <a:fillRect/>
            </a:stretch>
          </a:blipFill>
        </p:spPr>
      </p:sp>
      <p:sp>
        <p:nvSpPr>
          <p:cNvPr id="5" name="Freeform 5"/>
          <p:cNvSpPr/>
          <p:nvPr/>
        </p:nvSpPr>
        <p:spPr>
          <a:xfrm>
            <a:off x="8900628" y="3917401"/>
            <a:ext cx="5029317" cy="5029317"/>
          </a:xfrm>
          <a:custGeom>
            <a:avLst/>
            <a:gdLst/>
            <a:ahLst/>
            <a:cxnLst/>
            <a:rect l="l" t="t" r="r" b="b"/>
            <a:pathLst>
              <a:path w="5029317" h="5029317">
                <a:moveTo>
                  <a:pt x="0" y="0"/>
                </a:moveTo>
                <a:lnTo>
                  <a:pt x="5029316" y="0"/>
                </a:lnTo>
                <a:lnTo>
                  <a:pt x="5029316" y="5029317"/>
                </a:lnTo>
                <a:lnTo>
                  <a:pt x="0" y="5029317"/>
                </a:lnTo>
                <a:lnTo>
                  <a:pt x="0" y="0"/>
                </a:lnTo>
                <a:close/>
              </a:path>
            </a:pathLst>
          </a:custGeom>
          <a:blipFill>
            <a:blip r:embed="rId6"/>
            <a:stretch>
              <a:fillRect/>
            </a:stretch>
          </a:blipFill>
        </p:spPr>
      </p:sp>
      <p:sp>
        <p:nvSpPr>
          <p:cNvPr id="6" name="TextBox 6"/>
          <p:cNvSpPr txBox="1"/>
          <p:nvPr/>
        </p:nvSpPr>
        <p:spPr>
          <a:xfrm>
            <a:off x="1028700" y="1377634"/>
            <a:ext cx="10386586" cy="2228215"/>
          </a:xfrm>
          <a:prstGeom prst="rect">
            <a:avLst/>
          </a:prstGeom>
        </p:spPr>
        <p:txBody>
          <a:bodyPr lIns="0" tIns="0" rIns="0" bIns="0" rtlCol="0" anchor="t">
            <a:spAutoFit/>
          </a:bodyPr>
          <a:lstStyle/>
          <a:p>
            <a:pPr marL="0" lvl="0" indent="0">
              <a:lnSpc>
                <a:spcPts val="8960"/>
              </a:lnSpc>
              <a:spcBef>
                <a:spcPct val="0"/>
              </a:spcBef>
            </a:pPr>
            <a:r>
              <a:rPr lang="en-US" sz="6400">
                <a:solidFill>
                  <a:srgbClr val="000000"/>
                </a:solidFill>
                <a:latin typeface="Now"/>
              </a:rPr>
              <a:t>Algengara en mörg gera sér grein fyrir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591862" y="3969941"/>
            <a:ext cx="4694235" cy="2347118"/>
          </a:xfrm>
          <a:custGeom>
            <a:avLst/>
            <a:gdLst/>
            <a:ahLst/>
            <a:cxnLst/>
            <a:rect l="l" t="t" r="r" b="b"/>
            <a:pathLst>
              <a:path w="4694235" h="2347118">
                <a:moveTo>
                  <a:pt x="0" y="0"/>
                </a:moveTo>
                <a:lnTo>
                  <a:pt x="4694235" y="0"/>
                </a:lnTo>
                <a:lnTo>
                  <a:pt x="4694235" y="2347118"/>
                </a:lnTo>
                <a:lnTo>
                  <a:pt x="0" y="2347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50332" y="7490618"/>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5"/>
            <a:stretch>
              <a:fillRect/>
            </a:stretch>
          </a:blipFill>
        </p:spPr>
      </p:sp>
      <p:sp>
        <p:nvSpPr>
          <p:cNvPr id="4" name="Freeform 4"/>
          <p:cNvSpPr/>
          <p:nvPr/>
        </p:nvSpPr>
        <p:spPr>
          <a:xfrm>
            <a:off x="9795470" y="3302210"/>
            <a:ext cx="7463830" cy="4975887"/>
          </a:xfrm>
          <a:custGeom>
            <a:avLst/>
            <a:gdLst/>
            <a:ahLst/>
            <a:cxnLst/>
            <a:rect l="l" t="t" r="r" b="b"/>
            <a:pathLst>
              <a:path w="7463830" h="4975887">
                <a:moveTo>
                  <a:pt x="0" y="0"/>
                </a:moveTo>
                <a:lnTo>
                  <a:pt x="7463830" y="0"/>
                </a:lnTo>
                <a:lnTo>
                  <a:pt x="7463830" y="4975886"/>
                </a:lnTo>
                <a:lnTo>
                  <a:pt x="0" y="4975886"/>
                </a:lnTo>
                <a:lnTo>
                  <a:pt x="0" y="0"/>
                </a:lnTo>
                <a:close/>
              </a:path>
            </a:pathLst>
          </a:custGeom>
          <a:blipFill>
            <a:blip r:embed="rId6"/>
            <a:stretch>
              <a:fillRect/>
            </a:stretch>
          </a:blipFill>
        </p:spPr>
      </p:sp>
      <p:sp>
        <p:nvSpPr>
          <p:cNvPr id="5" name="TextBox 5"/>
          <p:cNvSpPr txBox="1"/>
          <p:nvPr/>
        </p:nvSpPr>
        <p:spPr>
          <a:xfrm>
            <a:off x="5090062" y="4101852"/>
            <a:ext cx="10386586" cy="1094740"/>
          </a:xfrm>
          <a:prstGeom prst="rect">
            <a:avLst/>
          </a:prstGeom>
        </p:spPr>
        <p:txBody>
          <a:bodyPr lIns="0" tIns="0" rIns="0" bIns="0" rtlCol="0" anchor="t">
            <a:spAutoFit/>
          </a:bodyPr>
          <a:lstStyle/>
          <a:p>
            <a:pPr marL="0" lvl="0" indent="0">
              <a:lnSpc>
                <a:spcPts val="8960"/>
              </a:lnSpc>
              <a:spcBef>
                <a:spcPct val="0"/>
              </a:spcBef>
            </a:pPr>
            <a:r>
              <a:rPr lang="en-US" sz="6400">
                <a:solidFill>
                  <a:srgbClr val="000000"/>
                </a:solidFill>
                <a:latin typeface="Now"/>
              </a:rPr>
              <a:t>Afleiðingar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34812" y="5133975"/>
            <a:ext cx="19535305" cy="0"/>
          </a:xfrm>
          <a:prstGeom prst="line">
            <a:avLst/>
          </a:prstGeom>
          <a:ln w="19050" cap="rnd">
            <a:solidFill>
              <a:srgbClr val="D6D6D6"/>
            </a:solidFill>
            <a:prstDash val="solid"/>
            <a:headEnd type="none" w="sm" len="sm"/>
            <a:tailEnd type="none" w="sm" len="sm"/>
          </a:ln>
        </p:spPr>
      </p:sp>
      <p:grpSp>
        <p:nvGrpSpPr>
          <p:cNvPr id="3" name="Group 3"/>
          <p:cNvGrpSpPr/>
          <p:nvPr/>
        </p:nvGrpSpPr>
        <p:grpSpPr>
          <a:xfrm>
            <a:off x="15616581" y="-2028885"/>
            <a:ext cx="4057770" cy="405777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83A3A"/>
            </a:solidFill>
          </p:spPr>
        </p:sp>
      </p:grpSp>
      <p:grpSp>
        <p:nvGrpSpPr>
          <p:cNvPr id="5" name="Group 5"/>
          <p:cNvGrpSpPr/>
          <p:nvPr/>
        </p:nvGrpSpPr>
        <p:grpSpPr>
          <a:xfrm>
            <a:off x="8129797" y="8825964"/>
            <a:ext cx="4057770" cy="4057770"/>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83A3A"/>
            </a:solidFill>
          </p:spPr>
        </p:sp>
      </p:grpSp>
      <p:sp>
        <p:nvSpPr>
          <p:cNvPr id="7" name="Freeform 7"/>
          <p:cNvSpPr/>
          <p:nvPr/>
        </p:nvSpPr>
        <p:spPr>
          <a:xfrm>
            <a:off x="193284" y="7538765"/>
            <a:ext cx="2265285" cy="2574397"/>
          </a:xfrm>
          <a:custGeom>
            <a:avLst/>
            <a:gdLst/>
            <a:ahLst/>
            <a:cxnLst/>
            <a:rect l="l" t="t" r="r" b="b"/>
            <a:pathLst>
              <a:path w="2265285" h="2574397">
                <a:moveTo>
                  <a:pt x="0" y="0"/>
                </a:moveTo>
                <a:lnTo>
                  <a:pt x="2265285" y="0"/>
                </a:lnTo>
                <a:lnTo>
                  <a:pt x="2265285" y="2574398"/>
                </a:lnTo>
                <a:lnTo>
                  <a:pt x="0" y="2574398"/>
                </a:lnTo>
                <a:lnTo>
                  <a:pt x="0" y="0"/>
                </a:lnTo>
                <a:close/>
              </a:path>
            </a:pathLst>
          </a:custGeom>
          <a:blipFill>
            <a:blip r:embed="rId3"/>
            <a:stretch>
              <a:fillRect/>
            </a:stretch>
          </a:blipFill>
        </p:spPr>
      </p:sp>
      <p:sp>
        <p:nvSpPr>
          <p:cNvPr id="8" name="Freeform 8"/>
          <p:cNvSpPr/>
          <p:nvPr/>
        </p:nvSpPr>
        <p:spPr>
          <a:xfrm>
            <a:off x="9320590" y="2553654"/>
            <a:ext cx="7325157" cy="4120401"/>
          </a:xfrm>
          <a:custGeom>
            <a:avLst/>
            <a:gdLst/>
            <a:ahLst/>
            <a:cxnLst/>
            <a:rect l="l" t="t" r="r" b="b"/>
            <a:pathLst>
              <a:path w="7325157" h="4120401">
                <a:moveTo>
                  <a:pt x="0" y="0"/>
                </a:moveTo>
                <a:lnTo>
                  <a:pt x="7325157" y="0"/>
                </a:lnTo>
                <a:lnTo>
                  <a:pt x="7325157" y="4120401"/>
                </a:lnTo>
                <a:lnTo>
                  <a:pt x="0" y="4120401"/>
                </a:lnTo>
                <a:lnTo>
                  <a:pt x="0" y="0"/>
                </a:lnTo>
                <a:close/>
              </a:path>
            </a:pathLst>
          </a:custGeom>
          <a:blipFill>
            <a:blip r:embed="rId4"/>
            <a:stretch>
              <a:fillRect/>
            </a:stretch>
          </a:blipFill>
        </p:spPr>
      </p:sp>
      <p:sp>
        <p:nvSpPr>
          <p:cNvPr id="9" name="TextBox 9"/>
          <p:cNvSpPr txBox="1"/>
          <p:nvPr/>
        </p:nvSpPr>
        <p:spPr>
          <a:xfrm>
            <a:off x="1028700" y="1377634"/>
            <a:ext cx="7871162" cy="2228215"/>
          </a:xfrm>
          <a:prstGeom prst="rect">
            <a:avLst/>
          </a:prstGeom>
        </p:spPr>
        <p:txBody>
          <a:bodyPr lIns="0" tIns="0" rIns="0" bIns="0" rtlCol="0" anchor="t">
            <a:spAutoFit/>
          </a:bodyPr>
          <a:lstStyle/>
          <a:p>
            <a:pPr marL="0" lvl="0" indent="0">
              <a:lnSpc>
                <a:spcPts val="8959"/>
              </a:lnSpc>
              <a:spcBef>
                <a:spcPct val="0"/>
              </a:spcBef>
            </a:pPr>
            <a:r>
              <a:rPr lang="en-US" sz="6399">
                <a:solidFill>
                  <a:srgbClr val="000000"/>
                </a:solidFill>
                <a:latin typeface="Now"/>
              </a:rPr>
              <a:t>Hlutverk neyðarvarða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1379" y="1390148"/>
            <a:ext cx="12205242" cy="1094740"/>
          </a:xfrm>
          <a:prstGeom prst="rect">
            <a:avLst/>
          </a:prstGeom>
        </p:spPr>
        <p:txBody>
          <a:bodyPr lIns="0" tIns="0" rIns="0" bIns="0" rtlCol="0" anchor="t">
            <a:spAutoFit/>
          </a:bodyPr>
          <a:lstStyle/>
          <a:p>
            <a:pPr marL="0" lvl="0" indent="0" algn="ctr">
              <a:lnSpc>
                <a:spcPts val="8960"/>
              </a:lnSpc>
              <a:spcBef>
                <a:spcPct val="0"/>
              </a:spcBef>
            </a:pPr>
            <a:r>
              <a:rPr lang="en-US" sz="6400">
                <a:solidFill>
                  <a:srgbClr val="000000"/>
                </a:solidFill>
                <a:latin typeface="Now"/>
              </a:rPr>
              <a:t>Að “sjá” vísbendingarnar</a:t>
            </a:r>
          </a:p>
        </p:txBody>
      </p:sp>
      <p:grpSp>
        <p:nvGrpSpPr>
          <p:cNvPr id="3" name="Group 3"/>
          <p:cNvGrpSpPr/>
          <p:nvPr/>
        </p:nvGrpSpPr>
        <p:grpSpPr>
          <a:xfrm>
            <a:off x="3148470" y="3657758"/>
            <a:ext cx="5354786" cy="5354786"/>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83A3A"/>
            </a:solidFill>
          </p:spPr>
        </p:sp>
      </p:grpSp>
      <p:sp>
        <p:nvSpPr>
          <p:cNvPr id="5" name="TextBox 5"/>
          <p:cNvSpPr txBox="1"/>
          <p:nvPr/>
        </p:nvSpPr>
        <p:spPr>
          <a:xfrm>
            <a:off x="3715294" y="6328996"/>
            <a:ext cx="4221138" cy="356235"/>
          </a:xfrm>
          <a:prstGeom prst="rect">
            <a:avLst/>
          </a:prstGeom>
        </p:spPr>
        <p:txBody>
          <a:bodyPr lIns="0" tIns="0" rIns="0" bIns="0" rtlCol="0" anchor="t">
            <a:spAutoFit/>
          </a:bodyPr>
          <a:lstStyle/>
          <a:p>
            <a:pPr marL="0" lvl="0" indent="0" algn="ctr">
              <a:lnSpc>
                <a:spcPts val="2940"/>
              </a:lnSpc>
              <a:spcBef>
                <a:spcPct val="0"/>
              </a:spcBef>
            </a:pPr>
            <a:r>
              <a:rPr lang="en-US" sz="2100">
                <a:solidFill>
                  <a:srgbClr val="FFFFFF"/>
                </a:solidFill>
                <a:latin typeface="Now"/>
              </a:rPr>
              <a:t>Líka í gegnum símann</a:t>
            </a:r>
          </a:p>
        </p:txBody>
      </p:sp>
      <p:sp>
        <p:nvSpPr>
          <p:cNvPr id="6" name="TextBox 6"/>
          <p:cNvSpPr txBox="1"/>
          <p:nvPr/>
        </p:nvSpPr>
        <p:spPr>
          <a:xfrm>
            <a:off x="3715294" y="5487865"/>
            <a:ext cx="4221138" cy="3962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FFFFFF"/>
                </a:solidFill>
                <a:latin typeface="Now Medium"/>
              </a:rPr>
              <a:t>ÞEKKJA MERKIN</a:t>
            </a:r>
          </a:p>
        </p:txBody>
      </p:sp>
      <p:grpSp>
        <p:nvGrpSpPr>
          <p:cNvPr id="7" name="Group 7"/>
          <p:cNvGrpSpPr/>
          <p:nvPr/>
        </p:nvGrpSpPr>
        <p:grpSpPr>
          <a:xfrm>
            <a:off x="9784744" y="3689703"/>
            <a:ext cx="5354786" cy="535478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alpha val="37647"/>
              </a:srgbClr>
            </a:solidFill>
          </p:spPr>
        </p:sp>
      </p:grpSp>
      <p:sp>
        <p:nvSpPr>
          <p:cNvPr id="9" name="TextBox 9"/>
          <p:cNvSpPr txBox="1"/>
          <p:nvPr/>
        </p:nvSpPr>
        <p:spPr>
          <a:xfrm>
            <a:off x="10351568" y="6360942"/>
            <a:ext cx="4221138" cy="727710"/>
          </a:xfrm>
          <a:prstGeom prst="rect">
            <a:avLst/>
          </a:prstGeom>
        </p:spPr>
        <p:txBody>
          <a:bodyPr lIns="0" tIns="0" rIns="0" bIns="0" rtlCol="0" anchor="t">
            <a:spAutoFit/>
          </a:bodyPr>
          <a:lstStyle/>
          <a:p>
            <a:pPr marL="0" lvl="0" indent="0" algn="ctr">
              <a:lnSpc>
                <a:spcPts val="2940"/>
              </a:lnSpc>
              <a:spcBef>
                <a:spcPct val="0"/>
              </a:spcBef>
            </a:pPr>
            <a:r>
              <a:rPr lang="en-US" sz="2100">
                <a:solidFill>
                  <a:srgbClr val="000000"/>
                </a:solidFill>
                <a:latin typeface="Now"/>
                <a:ea typeface="Now"/>
              </a:rPr>
              <a:t>´Óljósar upplýsingar eru vísbending</a:t>
            </a:r>
          </a:p>
        </p:txBody>
      </p:sp>
      <p:sp>
        <p:nvSpPr>
          <p:cNvPr id="10" name="TextBox 10"/>
          <p:cNvSpPr txBox="1"/>
          <p:nvPr/>
        </p:nvSpPr>
        <p:spPr>
          <a:xfrm>
            <a:off x="10351568" y="5519811"/>
            <a:ext cx="4221138" cy="396240"/>
          </a:xfrm>
          <a:prstGeom prst="rect">
            <a:avLst/>
          </a:prstGeom>
        </p:spPr>
        <p:txBody>
          <a:bodyPr lIns="0" tIns="0" rIns="0" bIns="0" rtlCol="0" anchor="t">
            <a:spAutoFit/>
          </a:bodyPr>
          <a:lstStyle/>
          <a:p>
            <a:pPr marL="0" lvl="0" indent="0" algn="ctr">
              <a:lnSpc>
                <a:spcPts val="3359"/>
              </a:lnSpc>
              <a:spcBef>
                <a:spcPct val="0"/>
              </a:spcBef>
            </a:pPr>
            <a:r>
              <a:rPr lang="en-US" sz="2400">
                <a:solidFill>
                  <a:srgbClr val="000000"/>
                </a:solidFill>
                <a:latin typeface="Now Medium"/>
              </a:rPr>
              <a:t>VERA VAKANDI</a:t>
            </a:r>
          </a:p>
        </p:txBody>
      </p:sp>
      <p:sp>
        <p:nvSpPr>
          <p:cNvPr id="11" name="Freeform 11"/>
          <p:cNvSpPr/>
          <p:nvPr/>
        </p:nvSpPr>
        <p:spPr>
          <a:xfrm>
            <a:off x="171808" y="7542530"/>
            <a:ext cx="2265285" cy="2574397"/>
          </a:xfrm>
          <a:custGeom>
            <a:avLst/>
            <a:gdLst/>
            <a:ahLst/>
            <a:cxnLst/>
            <a:rect l="l" t="t" r="r" b="b"/>
            <a:pathLst>
              <a:path w="2265285" h="2574397">
                <a:moveTo>
                  <a:pt x="0" y="0"/>
                </a:moveTo>
                <a:lnTo>
                  <a:pt x="2265285" y="0"/>
                </a:lnTo>
                <a:lnTo>
                  <a:pt x="2265285" y="2574398"/>
                </a:lnTo>
                <a:lnTo>
                  <a:pt x="0" y="2574398"/>
                </a:lnTo>
                <a:lnTo>
                  <a:pt x="0" y="0"/>
                </a:lnTo>
                <a:close/>
              </a:path>
            </a:pathLst>
          </a:custGeom>
          <a:blipFill>
            <a:blip r:embed="rId3"/>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326691" y="5133975"/>
            <a:ext cx="10961309" cy="0"/>
          </a:xfrm>
          <a:prstGeom prst="line">
            <a:avLst/>
          </a:prstGeom>
          <a:ln w="19050" cap="rnd">
            <a:solidFill>
              <a:srgbClr val="D6D6D6"/>
            </a:solidFill>
            <a:prstDash val="solid"/>
            <a:headEnd type="none" w="sm" len="sm"/>
            <a:tailEnd type="none" w="sm" len="sm"/>
          </a:ln>
        </p:spPr>
      </p:sp>
      <p:sp>
        <p:nvSpPr>
          <p:cNvPr id="3" name="AutoShape 3"/>
          <p:cNvSpPr/>
          <p:nvPr/>
        </p:nvSpPr>
        <p:spPr>
          <a:xfrm rot="-5400000">
            <a:off x="1430266" y="5285076"/>
            <a:ext cx="11773801" cy="0"/>
          </a:xfrm>
          <a:prstGeom prst="line">
            <a:avLst/>
          </a:prstGeom>
          <a:ln w="19050" cap="rnd">
            <a:solidFill>
              <a:srgbClr val="D6D6D6"/>
            </a:solidFill>
            <a:prstDash val="solid"/>
            <a:headEnd type="none" w="sm" len="sm"/>
            <a:tailEnd type="none" w="sm" len="sm"/>
          </a:ln>
        </p:spPr>
      </p:sp>
      <p:sp>
        <p:nvSpPr>
          <p:cNvPr id="4" name="AutoShape 4"/>
          <p:cNvSpPr/>
          <p:nvPr/>
        </p:nvSpPr>
        <p:spPr>
          <a:xfrm rot="-5400000">
            <a:off x="6910920" y="5285076"/>
            <a:ext cx="11773801" cy="0"/>
          </a:xfrm>
          <a:prstGeom prst="line">
            <a:avLst/>
          </a:prstGeom>
          <a:ln w="19050" cap="rnd">
            <a:solidFill>
              <a:srgbClr val="D6D6D6"/>
            </a:solidFill>
            <a:prstDash val="solid"/>
            <a:headEnd type="none" w="sm" len="sm"/>
            <a:tailEnd type="none" w="sm" len="sm"/>
          </a:ln>
        </p:spPr>
      </p:sp>
      <p:sp>
        <p:nvSpPr>
          <p:cNvPr id="5" name="TextBox 5"/>
          <p:cNvSpPr txBox="1"/>
          <p:nvPr/>
        </p:nvSpPr>
        <p:spPr>
          <a:xfrm>
            <a:off x="1279781" y="4109720"/>
            <a:ext cx="5483427" cy="1953260"/>
          </a:xfrm>
          <a:prstGeom prst="rect">
            <a:avLst/>
          </a:prstGeom>
        </p:spPr>
        <p:txBody>
          <a:bodyPr lIns="0" tIns="0" rIns="0" bIns="0" rtlCol="0" anchor="t">
            <a:spAutoFit/>
          </a:bodyPr>
          <a:lstStyle/>
          <a:p>
            <a:pPr marL="0" lvl="0" indent="0">
              <a:lnSpc>
                <a:spcPts val="7840"/>
              </a:lnSpc>
              <a:spcBef>
                <a:spcPct val="0"/>
              </a:spcBef>
            </a:pPr>
            <a:r>
              <a:rPr lang="en-US" sz="5600">
                <a:solidFill>
                  <a:srgbClr val="000000"/>
                </a:solidFill>
                <a:latin typeface="Now"/>
              </a:rPr>
              <a:t>Samskipti og upplýsingaöflun</a:t>
            </a:r>
          </a:p>
        </p:txBody>
      </p:sp>
      <p:sp>
        <p:nvSpPr>
          <p:cNvPr id="6" name="Freeform 6"/>
          <p:cNvSpPr/>
          <p:nvPr/>
        </p:nvSpPr>
        <p:spPr>
          <a:xfrm rot="-5400000">
            <a:off x="-422057" y="4721443"/>
            <a:ext cx="1688230" cy="844115"/>
          </a:xfrm>
          <a:custGeom>
            <a:avLst/>
            <a:gdLst/>
            <a:ahLst/>
            <a:cxnLst/>
            <a:rect l="l" t="t" r="r" b="b"/>
            <a:pathLst>
              <a:path w="1688230" h="844115">
                <a:moveTo>
                  <a:pt x="0" y="0"/>
                </a:moveTo>
                <a:lnTo>
                  <a:pt x="1688229" y="0"/>
                </a:lnTo>
                <a:lnTo>
                  <a:pt x="1688229" y="844114"/>
                </a:lnTo>
                <a:lnTo>
                  <a:pt x="0" y="8441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3527775" y="7048621"/>
            <a:ext cx="3859052" cy="815340"/>
          </a:xfrm>
          <a:prstGeom prst="rect">
            <a:avLst/>
          </a:prstGeom>
        </p:spPr>
        <p:txBody>
          <a:bodyPr lIns="0" tIns="0" rIns="0" bIns="0" rtlCol="0" anchor="t">
            <a:spAutoFit/>
          </a:bodyPr>
          <a:lstStyle/>
          <a:p>
            <a:pPr marL="0" lvl="0" indent="0">
              <a:lnSpc>
                <a:spcPts val="3359"/>
              </a:lnSpc>
              <a:spcBef>
                <a:spcPct val="0"/>
              </a:spcBef>
            </a:pPr>
            <a:r>
              <a:rPr lang="en-US" sz="2400">
                <a:solidFill>
                  <a:srgbClr val="D83A3A"/>
                </a:solidFill>
                <a:latin typeface="Now Bold"/>
              </a:rPr>
              <a:t>FORDÓMALAUST SAMTAL</a:t>
            </a:r>
          </a:p>
        </p:txBody>
      </p:sp>
      <p:sp>
        <p:nvSpPr>
          <p:cNvPr id="8" name="Freeform 8"/>
          <p:cNvSpPr/>
          <p:nvPr/>
        </p:nvSpPr>
        <p:spPr>
          <a:xfrm>
            <a:off x="8116881" y="1166833"/>
            <a:ext cx="666858" cy="481350"/>
          </a:xfrm>
          <a:custGeom>
            <a:avLst/>
            <a:gdLst/>
            <a:ahLst/>
            <a:cxnLst/>
            <a:rect l="l" t="t" r="r" b="b"/>
            <a:pathLst>
              <a:path w="666858" h="481350">
                <a:moveTo>
                  <a:pt x="0" y="0"/>
                </a:moveTo>
                <a:lnTo>
                  <a:pt x="666858" y="0"/>
                </a:lnTo>
                <a:lnTo>
                  <a:pt x="666858" y="481350"/>
                </a:lnTo>
                <a:lnTo>
                  <a:pt x="0" y="4813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3629382" y="1094167"/>
            <a:ext cx="418168" cy="626682"/>
          </a:xfrm>
          <a:custGeom>
            <a:avLst/>
            <a:gdLst/>
            <a:ahLst/>
            <a:cxnLst/>
            <a:rect l="l" t="t" r="r" b="b"/>
            <a:pathLst>
              <a:path w="418168" h="626682">
                <a:moveTo>
                  <a:pt x="0" y="0"/>
                </a:moveTo>
                <a:lnTo>
                  <a:pt x="418168" y="0"/>
                </a:lnTo>
                <a:lnTo>
                  <a:pt x="418168" y="626682"/>
                </a:lnTo>
                <a:lnTo>
                  <a:pt x="0" y="6266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8192226" y="5850735"/>
            <a:ext cx="591513" cy="588286"/>
          </a:xfrm>
          <a:custGeom>
            <a:avLst/>
            <a:gdLst/>
            <a:ahLst/>
            <a:cxnLst/>
            <a:rect l="l" t="t" r="r" b="b"/>
            <a:pathLst>
              <a:path w="591513" h="588286">
                <a:moveTo>
                  <a:pt x="0" y="0"/>
                </a:moveTo>
                <a:lnTo>
                  <a:pt x="591513" y="0"/>
                </a:lnTo>
                <a:lnTo>
                  <a:pt x="591513" y="588286"/>
                </a:lnTo>
                <a:lnTo>
                  <a:pt x="0" y="5882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3629382" y="5801923"/>
            <a:ext cx="418168" cy="637098"/>
          </a:xfrm>
          <a:custGeom>
            <a:avLst/>
            <a:gdLst/>
            <a:ahLst/>
            <a:cxnLst/>
            <a:rect l="l" t="t" r="r" b="b"/>
            <a:pathLst>
              <a:path w="418168" h="637098">
                <a:moveTo>
                  <a:pt x="0" y="0"/>
                </a:moveTo>
                <a:lnTo>
                  <a:pt x="418168" y="0"/>
                </a:lnTo>
                <a:lnTo>
                  <a:pt x="418168" y="637098"/>
                </a:lnTo>
                <a:lnTo>
                  <a:pt x="0" y="6370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TextBox 12"/>
          <p:cNvSpPr txBox="1"/>
          <p:nvPr/>
        </p:nvSpPr>
        <p:spPr>
          <a:xfrm>
            <a:off x="7940772" y="7048621"/>
            <a:ext cx="3859052" cy="815340"/>
          </a:xfrm>
          <a:prstGeom prst="rect">
            <a:avLst/>
          </a:prstGeom>
        </p:spPr>
        <p:txBody>
          <a:bodyPr lIns="0" tIns="0" rIns="0" bIns="0" rtlCol="0" anchor="t">
            <a:spAutoFit/>
          </a:bodyPr>
          <a:lstStyle/>
          <a:p>
            <a:pPr marL="0" lvl="0" indent="0">
              <a:lnSpc>
                <a:spcPts val="3359"/>
              </a:lnSpc>
              <a:spcBef>
                <a:spcPct val="0"/>
              </a:spcBef>
            </a:pPr>
            <a:r>
              <a:rPr lang="en-US" sz="2400">
                <a:solidFill>
                  <a:srgbClr val="D83A3A"/>
                </a:solidFill>
                <a:latin typeface="Now Bold"/>
              </a:rPr>
              <a:t>AÐGENGILEGAR UPPLÝSINGAR</a:t>
            </a:r>
          </a:p>
        </p:txBody>
      </p:sp>
      <p:sp>
        <p:nvSpPr>
          <p:cNvPr id="13" name="TextBox 13"/>
          <p:cNvSpPr txBox="1"/>
          <p:nvPr/>
        </p:nvSpPr>
        <p:spPr>
          <a:xfrm>
            <a:off x="13400248" y="1999881"/>
            <a:ext cx="3859052"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D83A3A"/>
                </a:solidFill>
                <a:latin typeface="Now Bold"/>
              </a:rPr>
              <a:t>TRAUST</a:t>
            </a:r>
          </a:p>
        </p:txBody>
      </p:sp>
      <p:sp>
        <p:nvSpPr>
          <p:cNvPr id="14" name="TextBox 14"/>
          <p:cNvSpPr txBox="1"/>
          <p:nvPr/>
        </p:nvSpPr>
        <p:spPr>
          <a:xfrm>
            <a:off x="7940772" y="1999881"/>
            <a:ext cx="3859052" cy="396240"/>
          </a:xfrm>
          <a:prstGeom prst="rect">
            <a:avLst/>
          </a:prstGeom>
        </p:spPr>
        <p:txBody>
          <a:bodyPr lIns="0" tIns="0" rIns="0" bIns="0" rtlCol="0" anchor="t">
            <a:spAutoFit/>
          </a:bodyPr>
          <a:lstStyle/>
          <a:p>
            <a:pPr marL="0" lvl="0" indent="0">
              <a:lnSpc>
                <a:spcPts val="3359"/>
              </a:lnSpc>
              <a:spcBef>
                <a:spcPct val="0"/>
              </a:spcBef>
            </a:pPr>
            <a:r>
              <a:rPr lang="en-US" sz="2400">
                <a:solidFill>
                  <a:srgbClr val="D83A3A"/>
                </a:solidFill>
                <a:latin typeface="Now Bold"/>
              </a:rPr>
              <a:t>SKÝRIR VERKFERLAR</a:t>
            </a:r>
          </a:p>
        </p:txBody>
      </p:sp>
      <p:sp>
        <p:nvSpPr>
          <p:cNvPr id="15" name="Freeform 15"/>
          <p:cNvSpPr/>
          <p:nvPr/>
        </p:nvSpPr>
        <p:spPr>
          <a:xfrm>
            <a:off x="147138" y="7475341"/>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13"/>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4767324" y="3969941"/>
            <a:ext cx="4694235" cy="2347118"/>
          </a:xfrm>
          <a:custGeom>
            <a:avLst/>
            <a:gdLst/>
            <a:ahLst/>
            <a:cxnLst/>
            <a:rect l="l" t="t" r="r" b="b"/>
            <a:pathLst>
              <a:path w="4694235" h="2347118">
                <a:moveTo>
                  <a:pt x="0" y="0"/>
                </a:moveTo>
                <a:lnTo>
                  <a:pt x="4694235" y="0"/>
                </a:lnTo>
                <a:lnTo>
                  <a:pt x="4694235" y="2347118"/>
                </a:lnTo>
                <a:lnTo>
                  <a:pt x="0" y="23471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56081" y="7490618"/>
            <a:ext cx="2265285" cy="2574397"/>
          </a:xfrm>
          <a:custGeom>
            <a:avLst/>
            <a:gdLst/>
            <a:ahLst/>
            <a:cxnLst/>
            <a:rect l="l" t="t" r="r" b="b"/>
            <a:pathLst>
              <a:path w="2265285" h="2574397">
                <a:moveTo>
                  <a:pt x="0" y="0"/>
                </a:moveTo>
                <a:lnTo>
                  <a:pt x="2265285" y="0"/>
                </a:lnTo>
                <a:lnTo>
                  <a:pt x="2265285" y="2574397"/>
                </a:lnTo>
                <a:lnTo>
                  <a:pt x="0" y="2574397"/>
                </a:lnTo>
                <a:lnTo>
                  <a:pt x="0" y="0"/>
                </a:lnTo>
                <a:close/>
              </a:path>
            </a:pathLst>
          </a:custGeom>
          <a:blipFill>
            <a:blip r:embed="rId5"/>
            <a:stretch>
              <a:fillRect/>
            </a:stretch>
          </a:blipFill>
        </p:spPr>
      </p:sp>
      <p:sp>
        <p:nvSpPr>
          <p:cNvPr id="4" name="Freeform 4"/>
          <p:cNvSpPr/>
          <p:nvPr/>
        </p:nvSpPr>
        <p:spPr>
          <a:xfrm>
            <a:off x="5737592" y="3817518"/>
            <a:ext cx="8804674" cy="4644358"/>
          </a:xfrm>
          <a:custGeom>
            <a:avLst/>
            <a:gdLst/>
            <a:ahLst/>
            <a:cxnLst/>
            <a:rect l="l" t="t" r="r" b="b"/>
            <a:pathLst>
              <a:path w="8804674" h="4644358">
                <a:moveTo>
                  <a:pt x="0" y="0"/>
                </a:moveTo>
                <a:lnTo>
                  <a:pt x="8804674" y="0"/>
                </a:lnTo>
                <a:lnTo>
                  <a:pt x="8804674" y="4644358"/>
                </a:lnTo>
                <a:lnTo>
                  <a:pt x="0" y="4644358"/>
                </a:lnTo>
                <a:lnTo>
                  <a:pt x="0" y="0"/>
                </a:lnTo>
                <a:close/>
              </a:path>
            </a:pathLst>
          </a:custGeom>
          <a:blipFill>
            <a:blip r:embed="rId6"/>
            <a:stretch>
              <a:fillRect/>
            </a:stretch>
          </a:blipFill>
        </p:spPr>
      </p:sp>
      <p:sp>
        <p:nvSpPr>
          <p:cNvPr id="5" name="TextBox 5"/>
          <p:cNvSpPr txBox="1"/>
          <p:nvPr/>
        </p:nvSpPr>
        <p:spPr>
          <a:xfrm>
            <a:off x="1388723" y="1235663"/>
            <a:ext cx="10386586" cy="1094740"/>
          </a:xfrm>
          <a:prstGeom prst="rect">
            <a:avLst/>
          </a:prstGeom>
        </p:spPr>
        <p:txBody>
          <a:bodyPr lIns="0" tIns="0" rIns="0" bIns="0" rtlCol="0" anchor="t">
            <a:spAutoFit/>
          </a:bodyPr>
          <a:lstStyle/>
          <a:p>
            <a:pPr marL="0" lvl="0" indent="0">
              <a:lnSpc>
                <a:spcPts val="8960"/>
              </a:lnSpc>
              <a:spcBef>
                <a:spcPct val="0"/>
              </a:spcBef>
            </a:pPr>
            <a:r>
              <a:rPr lang="en-US" sz="6400">
                <a:solidFill>
                  <a:srgbClr val="000000"/>
                </a:solidFill>
                <a:latin typeface="Now"/>
              </a:rPr>
              <a:t>Sameiginlegt átak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3A3A"/>
        </a:solidFill>
        <a:effectLst/>
      </p:bgPr>
    </p:bg>
    <p:spTree>
      <p:nvGrpSpPr>
        <p:cNvPr id="1" name=""/>
        <p:cNvGrpSpPr/>
        <p:nvPr/>
      </p:nvGrpSpPr>
      <p:grpSpPr>
        <a:xfrm>
          <a:off x="0" y="0"/>
          <a:ext cx="0" cy="0"/>
          <a:chOff x="0" y="0"/>
          <a:chExt cx="0" cy="0"/>
        </a:xfrm>
      </p:grpSpPr>
      <p:sp>
        <p:nvSpPr>
          <p:cNvPr id="2" name="Freeform 2"/>
          <p:cNvSpPr/>
          <p:nvPr/>
        </p:nvSpPr>
        <p:spPr>
          <a:xfrm>
            <a:off x="1730742" y="-2269758"/>
            <a:ext cx="14826517" cy="14826517"/>
          </a:xfrm>
          <a:custGeom>
            <a:avLst/>
            <a:gdLst/>
            <a:ahLst/>
            <a:cxnLst/>
            <a:rect l="l" t="t" r="r" b="b"/>
            <a:pathLst>
              <a:path w="14826517" h="14826517">
                <a:moveTo>
                  <a:pt x="0" y="0"/>
                </a:moveTo>
                <a:lnTo>
                  <a:pt x="14826516" y="0"/>
                </a:lnTo>
                <a:lnTo>
                  <a:pt x="14826516" y="14826516"/>
                </a:lnTo>
                <a:lnTo>
                  <a:pt x="0" y="148265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012328" y="3967480"/>
            <a:ext cx="10263345" cy="2228215"/>
          </a:xfrm>
          <a:prstGeom prst="rect">
            <a:avLst/>
          </a:prstGeom>
        </p:spPr>
        <p:txBody>
          <a:bodyPr lIns="0" tIns="0" rIns="0" bIns="0" rtlCol="0" anchor="t">
            <a:spAutoFit/>
          </a:bodyPr>
          <a:lstStyle/>
          <a:p>
            <a:pPr algn="ctr">
              <a:lnSpc>
                <a:spcPts val="8959"/>
              </a:lnSpc>
            </a:pPr>
            <a:r>
              <a:rPr lang="en-US" sz="6399">
                <a:solidFill>
                  <a:srgbClr val="FFFFFF"/>
                </a:solidFill>
                <a:latin typeface="Now"/>
              </a:rPr>
              <a:t>Takk fyrir mig</a:t>
            </a:r>
          </a:p>
          <a:p>
            <a:pPr marL="0" lvl="0" indent="0" algn="ctr">
              <a:lnSpc>
                <a:spcPts val="8960"/>
              </a:lnSpc>
              <a:spcBef>
                <a:spcPct val="0"/>
              </a:spcBef>
            </a:pPr>
            <a:r>
              <a:rPr lang="en-US" sz="6400">
                <a:solidFill>
                  <a:srgbClr val="FFFFFF"/>
                </a:solidFill>
                <a:latin typeface="Now"/>
              </a:rPr>
              <a:t>www.112.is </a:t>
            </a:r>
          </a:p>
        </p:txBody>
      </p:sp>
      <p:sp>
        <p:nvSpPr>
          <p:cNvPr id="4" name="Freeform 4"/>
          <p:cNvSpPr/>
          <p:nvPr/>
        </p:nvSpPr>
        <p:spPr>
          <a:xfrm>
            <a:off x="8011357" y="6455438"/>
            <a:ext cx="2265285" cy="2574397"/>
          </a:xfrm>
          <a:custGeom>
            <a:avLst/>
            <a:gdLst/>
            <a:ahLst/>
            <a:cxnLst/>
            <a:rect l="l" t="t" r="r" b="b"/>
            <a:pathLst>
              <a:path w="2265285" h="2574397">
                <a:moveTo>
                  <a:pt x="0" y="0"/>
                </a:moveTo>
                <a:lnTo>
                  <a:pt x="2265286" y="0"/>
                </a:lnTo>
                <a:lnTo>
                  <a:pt x="2265286" y="2574397"/>
                </a:lnTo>
                <a:lnTo>
                  <a:pt x="0" y="2574397"/>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4a41ed-0041-4260-bc1a-fa5f316ac68c" xsi:nil="true"/>
    <lcf76f155ced4ddcb4097134ff3c332f xmlns="af09dc52-a6d9-453d-9d38-9bb67105a0b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33C99A9E12A04FA97BE318D231B3F8" ma:contentTypeVersion="17" ma:contentTypeDescription="Create a new document." ma:contentTypeScope="" ma:versionID="69183e1c9c6ab586d5507e28eff17b64">
  <xsd:schema xmlns:xsd="http://www.w3.org/2001/XMLSchema" xmlns:xs="http://www.w3.org/2001/XMLSchema" xmlns:p="http://schemas.microsoft.com/office/2006/metadata/properties" xmlns:ns2="af09dc52-a6d9-453d-9d38-9bb67105a0bf" xmlns:ns3="a54a41ed-0041-4260-bc1a-fa5f316ac68c" targetNamespace="http://schemas.microsoft.com/office/2006/metadata/properties" ma:root="true" ma:fieldsID="d863ddd8e56296dff544e0393cb0759d" ns2:_="" ns3:_="">
    <xsd:import namespace="af09dc52-a6d9-453d-9d38-9bb67105a0bf"/>
    <xsd:import namespace="a54a41ed-0041-4260-bc1a-fa5f316ac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9dc52-a6d9-453d-9d38-9bb67105a0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58574d-a107-4d8f-89fc-7b604e827f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4a41ed-0041-4260-bc1a-fa5f316ac6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2fd2f90-6f3f-424a-986c-0e039ccf060e}" ma:internalName="TaxCatchAll" ma:showField="CatchAllData" ma:web="a54a41ed-0041-4260-bc1a-fa5f316ac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A5A983-3801-44EC-AF03-B3ED7D6FFAF6}">
  <ds:schemaRefs>
    <ds:schemaRef ds:uri="http://schemas.microsoft.com/office/2006/metadata/properties"/>
    <ds:schemaRef ds:uri="http://schemas.microsoft.com/office/infopath/2007/PartnerControls"/>
    <ds:schemaRef ds:uri="a54a41ed-0041-4260-bc1a-fa5f316ac68c"/>
    <ds:schemaRef ds:uri="af09dc52-a6d9-453d-9d38-9bb67105a0bf"/>
  </ds:schemaRefs>
</ds:datastoreItem>
</file>

<file path=customXml/itemProps2.xml><?xml version="1.0" encoding="utf-8"?>
<ds:datastoreItem xmlns:ds="http://schemas.openxmlformats.org/officeDocument/2006/customXml" ds:itemID="{86BAB25D-1E29-47D2-8FF8-D7A8962AC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9dc52-a6d9-453d-9d38-9bb67105a0bf"/>
    <ds:schemaRef ds:uri="a54a41ed-0041-4260-bc1a-fa5f316ac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7224B-A54F-4351-BB7A-671FCDDCC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Custom</PresentationFormat>
  <Paragraphs>84</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Now</vt:lpstr>
      <vt:lpstr>Now Bold</vt:lpstr>
      <vt:lpstr>Calibri</vt:lpstr>
      <vt:lpstr>Arial</vt:lpstr>
      <vt:lpstr>Now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Ofbeldi gegn ölduðum</dc:title>
  <dc:creator>Birna Sif Atladóttir</dc:creator>
  <cp:lastModifiedBy>Birna Sif Atladóttir</cp:lastModifiedBy>
  <cp:revision>23</cp:revision>
  <dcterms:created xsi:type="dcterms:W3CDTF">2006-08-16T00:00:00Z</dcterms:created>
  <dcterms:modified xsi:type="dcterms:W3CDTF">2024-02-27T13:02:02Z</dcterms:modified>
  <dc:identifier>DAF9gRU3xMw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0x010100A733C99A9E12A04FA97BE318D231B3F8</vt:lpwstr>
  </property>
  <property fmtid="{D5CDD505-2E9C-101B-9397-08002B2CF9AE}" pid="3" name="MSIP_Label_1954a7dd-d705-40a9-98a1-d336c4fd1d80_Enabled">
    <vt:lpwstr>true</vt:lpwstr>
  </property>
  <property fmtid="{D5CDD505-2E9C-101B-9397-08002B2CF9AE}" pid="4" name="MSIP_Label_1954a7dd-d705-40a9-98a1-d336c4fd1d80_SetDate">
    <vt:lpwstr>2024-02-22T14:45:56Z</vt:lpwstr>
  </property>
  <property fmtid="{D5CDD505-2E9C-101B-9397-08002B2CF9AE}" pid="5" name="MSIP_Label_1954a7dd-d705-40a9-98a1-d336c4fd1d80_Method">
    <vt:lpwstr>Standard</vt:lpwstr>
  </property>
  <property fmtid="{D5CDD505-2E9C-101B-9397-08002B2CF9AE}" pid="6" name="MSIP_Label_1954a7dd-d705-40a9-98a1-d336c4fd1d80_Name">
    <vt:lpwstr>General</vt:lpwstr>
  </property>
  <property fmtid="{D5CDD505-2E9C-101B-9397-08002B2CF9AE}" pid="7" name="MSIP_Label_1954a7dd-d705-40a9-98a1-d336c4fd1d80_SiteId">
    <vt:lpwstr>6342f19c-87c0-4cdf-8a1a-83ed1557fbc1</vt:lpwstr>
  </property>
  <property fmtid="{D5CDD505-2E9C-101B-9397-08002B2CF9AE}" pid="8" name="MSIP_Label_1954a7dd-d705-40a9-98a1-d336c4fd1d80_ActionId">
    <vt:lpwstr>eb0bfcf3-dbc3-4977-8a7a-af848f3b46d9</vt:lpwstr>
  </property>
  <property fmtid="{D5CDD505-2E9C-101B-9397-08002B2CF9AE}" pid="9" name="MSIP_Label_1954a7dd-d705-40a9-98a1-d336c4fd1d80_ContentBits">
    <vt:lpwstr>0</vt:lpwstr>
  </property>
  <property fmtid="{D5CDD505-2E9C-101B-9397-08002B2CF9AE}" pid="10" name="MediaServiceImageTags">
    <vt:lpwstr/>
  </property>
</Properties>
</file>