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1043" r:id="rId4"/>
    <p:sldId id="1032" r:id="rId5"/>
    <p:sldId id="282" r:id="rId6"/>
    <p:sldId id="1067" r:id="rId7"/>
    <p:sldId id="1064" r:id="rId8"/>
    <p:sldId id="1059" r:id="rId9"/>
    <p:sldId id="1066" r:id="rId10"/>
    <p:sldId id="288" r:id="rId11"/>
    <p:sldId id="1068" r:id="rId12"/>
    <p:sldId id="1063" r:id="rId1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88840-39D6-4145-A479-C92655C338B8}" v="14" dt="2024-02-26T16:27:55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E0B2B-5205-4012-A132-79CF604A259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5958A34-37EB-4328-9F29-FB5FE94A15F6}">
      <dgm:prSet phldrT="[Text]" custT="1"/>
      <dgm:spPr/>
      <dgm:t>
        <a:bodyPr/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8D055F4-5794-4FD4-A3EE-6774AFDD7433}" type="parTrans" cxnId="{BAE2336D-8960-4307-89AC-50E77DEF7A7D}">
      <dgm:prSet/>
      <dgm:spPr/>
      <dgm:t>
        <a:bodyPr/>
        <a:lstStyle/>
        <a:p>
          <a:endParaRPr lang="is-IS"/>
        </a:p>
      </dgm:t>
    </dgm:pt>
    <dgm:pt modelId="{2A31A303-7FFA-46A0-975C-BFAB0902FB82}" type="sibTrans" cxnId="{BAE2336D-8960-4307-89AC-50E77DEF7A7D}">
      <dgm:prSet/>
      <dgm:spPr/>
      <dgm:t>
        <a:bodyPr/>
        <a:lstStyle/>
        <a:p>
          <a:endParaRPr lang="is-IS"/>
        </a:p>
      </dgm:t>
    </dgm:pt>
    <dgm:pt modelId="{2D6B42D4-48E6-47F5-AEB4-A42C3041EB99}">
      <dgm:prSet phldrT="[Text]" custT="1"/>
      <dgm:spPr/>
      <dgm:t>
        <a:bodyPr/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4851E76-9D2B-49F5-AD8E-FB004C3FEDEA}" type="parTrans" cxnId="{F02A48E8-DA23-4FE5-A722-D320A52C13BE}">
      <dgm:prSet/>
      <dgm:spPr/>
      <dgm:t>
        <a:bodyPr/>
        <a:lstStyle/>
        <a:p>
          <a:endParaRPr lang="is-IS"/>
        </a:p>
      </dgm:t>
    </dgm:pt>
    <dgm:pt modelId="{DD311120-2F95-436F-B6BA-7124EE975076}" type="sibTrans" cxnId="{F02A48E8-DA23-4FE5-A722-D320A52C13BE}">
      <dgm:prSet/>
      <dgm:spPr/>
      <dgm:t>
        <a:bodyPr/>
        <a:lstStyle/>
        <a:p>
          <a:endParaRPr lang="is-IS"/>
        </a:p>
      </dgm:t>
    </dgm:pt>
    <dgm:pt modelId="{BF0E24C2-F5FB-4D7E-822A-7DAB43EBA65E}">
      <dgm:prSet phldrT="[Text]" custT="1"/>
      <dgm:spPr/>
      <dgm:t>
        <a:bodyPr/>
        <a:lstStyle/>
        <a:p>
          <a:endParaRPr lang="is-IS" sz="3200" b="1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91C4B5F-8C94-444B-8499-D1F7ACC769BC}" type="sibTrans" cxnId="{AF4ED337-C7A6-4973-B289-4DD7ED7E3BA4}">
      <dgm:prSet/>
      <dgm:spPr/>
      <dgm:t>
        <a:bodyPr/>
        <a:lstStyle/>
        <a:p>
          <a:endParaRPr lang="is-IS"/>
        </a:p>
      </dgm:t>
    </dgm:pt>
    <dgm:pt modelId="{F9AEAD8A-83DA-43B6-81DF-6FA567E7BE31}" type="parTrans" cxnId="{AF4ED337-C7A6-4973-B289-4DD7ED7E3BA4}">
      <dgm:prSet/>
      <dgm:spPr/>
      <dgm:t>
        <a:bodyPr/>
        <a:lstStyle/>
        <a:p>
          <a:endParaRPr lang="is-IS"/>
        </a:p>
      </dgm:t>
    </dgm:pt>
    <dgm:pt modelId="{FA8D13A5-E4EF-4078-A988-280BFD901D0D}" type="pres">
      <dgm:prSet presAssocID="{46EE0B2B-5205-4012-A132-79CF604A259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365F61B-4FD4-484E-BDA4-A900CD5570F4}" type="pres">
      <dgm:prSet presAssocID="{BF0E24C2-F5FB-4D7E-822A-7DAB43EBA65E}" presName="Accent1" presStyleCnt="0"/>
      <dgm:spPr/>
    </dgm:pt>
    <dgm:pt modelId="{E45C87F0-11B3-4B2C-825D-3AE270C5E1E9}" type="pres">
      <dgm:prSet presAssocID="{BF0E24C2-F5FB-4D7E-822A-7DAB43EBA65E}" presName="Accent" presStyleLbl="node1" presStyleIdx="0" presStyleCnt="3" custLinFactNeighborX="-588" custLinFactNeighborY="-5701"/>
      <dgm:spPr>
        <a:solidFill>
          <a:srgbClr val="F5911E"/>
        </a:solidFill>
      </dgm:spPr>
    </dgm:pt>
    <dgm:pt modelId="{95AF2A63-D42B-498D-BC4A-CAFC09E06F58}" type="pres">
      <dgm:prSet presAssocID="{BF0E24C2-F5FB-4D7E-822A-7DAB43EBA65E}" presName="Parent1" presStyleLbl="revTx" presStyleIdx="0" presStyleCnt="3" custScaleX="153888" custScaleY="164746">
        <dgm:presLayoutVars>
          <dgm:chMax val="1"/>
          <dgm:chPref val="1"/>
          <dgm:bulletEnabled val="1"/>
        </dgm:presLayoutVars>
      </dgm:prSet>
      <dgm:spPr/>
    </dgm:pt>
    <dgm:pt modelId="{B6F4AD3B-5069-453C-8C93-B701C796DB2E}" type="pres">
      <dgm:prSet presAssocID="{25958A34-37EB-4328-9F29-FB5FE94A15F6}" presName="Accent2" presStyleCnt="0"/>
      <dgm:spPr/>
    </dgm:pt>
    <dgm:pt modelId="{FB1B780C-9D76-4074-8E56-1366D838704E}" type="pres">
      <dgm:prSet presAssocID="{25958A34-37EB-4328-9F29-FB5FE94A15F6}" presName="Accent" presStyleLbl="node1" presStyleIdx="1" presStyleCnt="3"/>
      <dgm:spPr>
        <a:solidFill>
          <a:srgbClr val="73AA9B"/>
        </a:solidFill>
      </dgm:spPr>
    </dgm:pt>
    <dgm:pt modelId="{C9ACDE73-BFA3-42A2-BD35-4B046102CAED}" type="pres">
      <dgm:prSet presAssocID="{25958A34-37EB-4328-9F29-FB5FE94A15F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19A53D7-C453-4208-9C3C-469B3F756B74}" type="pres">
      <dgm:prSet presAssocID="{2D6B42D4-48E6-47F5-AEB4-A42C3041EB99}" presName="Accent3" presStyleCnt="0"/>
      <dgm:spPr/>
    </dgm:pt>
    <dgm:pt modelId="{EAF15893-7845-47F6-85ED-08B34A4A050A}" type="pres">
      <dgm:prSet presAssocID="{2D6B42D4-48E6-47F5-AEB4-A42C3041EB99}" presName="Accent" presStyleLbl="node1" presStyleIdx="2" presStyleCnt="3"/>
      <dgm:spPr>
        <a:solidFill>
          <a:srgbClr val="8CA5E1"/>
        </a:solidFill>
      </dgm:spPr>
    </dgm:pt>
    <dgm:pt modelId="{36F6C814-BC48-4FD3-9C73-EC12FE8531D5}" type="pres">
      <dgm:prSet presAssocID="{2D6B42D4-48E6-47F5-AEB4-A42C3041EB99}" presName="Parent3" presStyleLbl="revTx" presStyleIdx="2" presStyleCnt="3" custFlipHor="1" custScaleX="84089">
        <dgm:presLayoutVars>
          <dgm:chMax val="1"/>
          <dgm:chPref val="1"/>
          <dgm:bulletEnabled val="1"/>
        </dgm:presLayoutVars>
      </dgm:prSet>
      <dgm:spPr/>
    </dgm:pt>
  </dgm:ptLst>
  <dgm:cxnLst>
    <dgm:cxn modelId="{18E4AC14-B0AE-4F13-A7B3-4AEA68997C94}" type="presOf" srcId="{2D6B42D4-48E6-47F5-AEB4-A42C3041EB99}" destId="{36F6C814-BC48-4FD3-9C73-EC12FE8531D5}" srcOrd="0" destOrd="0" presId="urn:microsoft.com/office/officeart/2009/layout/CircleArrowProcess"/>
    <dgm:cxn modelId="{AF4ED337-C7A6-4973-B289-4DD7ED7E3BA4}" srcId="{46EE0B2B-5205-4012-A132-79CF604A2590}" destId="{BF0E24C2-F5FB-4D7E-822A-7DAB43EBA65E}" srcOrd="0" destOrd="0" parTransId="{F9AEAD8A-83DA-43B6-81DF-6FA567E7BE31}" sibTransId="{691C4B5F-8C94-444B-8499-D1F7ACC769BC}"/>
    <dgm:cxn modelId="{BAE2336D-8960-4307-89AC-50E77DEF7A7D}" srcId="{46EE0B2B-5205-4012-A132-79CF604A2590}" destId="{25958A34-37EB-4328-9F29-FB5FE94A15F6}" srcOrd="1" destOrd="0" parTransId="{28D055F4-5794-4FD4-A3EE-6774AFDD7433}" sibTransId="{2A31A303-7FFA-46A0-975C-BFAB0902FB82}"/>
    <dgm:cxn modelId="{10572C59-C240-455D-8A2F-6C392F5D6DC4}" type="presOf" srcId="{46EE0B2B-5205-4012-A132-79CF604A2590}" destId="{FA8D13A5-E4EF-4078-A988-280BFD901D0D}" srcOrd="0" destOrd="0" presId="urn:microsoft.com/office/officeart/2009/layout/CircleArrowProcess"/>
    <dgm:cxn modelId="{D26511E8-527F-4C70-B2E0-A6BB7F325476}" type="presOf" srcId="{25958A34-37EB-4328-9F29-FB5FE94A15F6}" destId="{C9ACDE73-BFA3-42A2-BD35-4B046102CAED}" srcOrd="0" destOrd="0" presId="urn:microsoft.com/office/officeart/2009/layout/CircleArrowProcess"/>
    <dgm:cxn modelId="{F02A48E8-DA23-4FE5-A722-D320A52C13BE}" srcId="{46EE0B2B-5205-4012-A132-79CF604A2590}" destId="{2D6B42D4-48E6-47F5-AEB4-A42C3041EB99}" srcOrd="2" destOrd="0" parTransId="{D4851E76-9D2B-49F5-AD8E-FB004C3FEDEA}" sibTransId="{DD311120-2F95-436F-B6BA-7124EE975076}"/>
    <dgm:cxn modelId="{403E4EEF-17FF-4DAF-9A10-72E91BF54E73}" type="presOf" srcId="{BF0E24C2-F5FB-4D7E-822A-7DAB43EBA65E}" destId="{95AF2A63-D42B-498D-BC4A-CAFC09E06F58}" srcOrd="0" destOrd="0" presId="urn:microsoft.com/office/officeart/2009/layout/CircleArrowProcess"/>
    <dgm:cxn modelId="{789503A3-AAAD-4455-8613-617FB1B2FF50}" type="presParOf" srcId="{FA8D13A5-E4EF-4078-A988-280BFD901D0D}" destId="{A365F61B-4FD4-484E-BDA4-A900CD5570F4}" srcOrd="0" destOrd="0" presId="urn:microsoft.com/office/officeart/2009/layout/CircleArrowProcess"/>
    <dgm:cxn modelId="{0D3CB08B-C561-49DA-B78F-C05F01E355DD}" type="presParOf" srcId="{A365F61B-4FD4-484E-BDA4-A900CD5570F4}" destId="{E45C87F0-11B3-4B2C-825D-3AE270C5E1E9}" srcOrd="0" destOrd="0" presId="urn:microsoft.com/office/officeart/2009/layout/CircleArrowProcess"/>
    <dgm:cxn modelId="{F231E67C-E49A-4B0B-825F-D325178FE8CB}" type="presParOf" srcId="{FA8D13A5-E4EF-4078-A988-280BFD901D0D}" destId="{95AF2A63-D42B-498D-BC4A-CAFC09E06F58}" srcOrd="1" destOrd="0" presId="urn:microsoft.com/office/officeart/2009/layout/CircleArrowProcess"/>
    <dgm:cxn modelId="{ECD71DF5-EBFB-493E-BEB0-E7DFF6F5A0D1}" type="presParOf" srcId="{FA8D13A5-E4EF-4078-A988-280BFD901D0D}" destId="{B6F4AD3B-5069-453C-8C93-B701C796DB2E}" srcOrd="2" destOrd="0" presId="urn:microsoft.com/office/officeart/2009/layout/CircleArrowProcess"/>
    <dgm:cxn modelId="{BFC8C0F3-30DC-434A-9017-4C7FEAAB0D94}" type="presParOf" srcId="{B6F4AD3B-5069-453C-8C93-B701C796DB2E}" destId="{FB1B780C-9D76-4074-8E56-1366D838704E}" srcOrd="0" destOrd="0" presId="urn:microsoft.com/office/officeart/2009/layout/CircleArrowProcess"/>
    <dgm:cxn modelId="{40AFC75F-D988-4596-841A-FEF04E1F2CA3}" type="presParOf" srcId="{FA8D13A5-E4EF-4078-A988-280BFD901D0D}" destId="{C9ACDE73-BFA3-42A2-BD35-4B046102CAED}" srcOrd="3" destOrd="0" presId="urn:microsoft.com/office/officeart/2009/layout/CircleArrowProcess"/>
    <dgm:cxn modelId="{FE4113A2-CBD7-43AF-B091-BC0464947064}" type="presParOf" srcId="{FA8D13A5-E4EF-4078-A988-280BFD901D0D}" destId="{A19A53D7-C453-4208-9C3C-469B3F756B74}" srcOrd="4" destOrd="0" presId="urn:microsoft.com/office/officeart/2009/layout/CircleArrowProcess"/>
    <dgm:cxn modelId="{9B2BA013-986E-45FF-9E55-73B063E56973}" type="presParOf" srcId="{A19A53D7-C453-4208-9C3C-469B3F756B74}" destId="{EAF15893-7845-47F6-85ED-08B34A4A050A}" srcOrd="0" destOrd="0" presId="urn:microsoft.com/office/officeart/2009/layout/CircleArrowProcess"/>
    <dgm:cxn modelId="{D0D5DC31-EB86-4D3F-A468-6703BC7A8C42}" type="presParOf" srcId="{FA8D13A5-E4EF-4078-A988-280BFD901D0D}" destId="{36F6C814-BC48-4FD3-9C73-EC12FE8531D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C87F0-11B3-4B2C-825D-3AE270C5E1E9}">
      <dsp:nvSpPr>
        <dsp:cNvPr id="0" name=""/>
        <dsp:cNvSpPr/>
      </dsp:nvSpPr>
      <dsp:spPr>
        <a:xfrm>
          <a:off x="1542858" y="245243"/>
          <a:ext cx="2697492" cy="26979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591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F2A63-D42B-498D-BC4A-CAFC09E06F58}">
      <dsp:nvSpPr>
        <dsp:cNvPr id="0" name=""/>
        <dsp:cNvSpPr/>
      </dsp:nvSpPr>
      <dsp:spPr>
        <a:xfrm>
          <a:off x="1751078" y="1130507"/>
          <a:ext cx="2306695" cy="123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51078" y="1130507"/>
        <a:ext cx="2306695" cy="1234430"/>
      </dsp:txXfrm>
    </dsp:sp>
    <dsp:sp modelId="{FB1B780C-9D76-4074-8E56-1366D838704E}">
      <dsp:nvSpPr>
        <dsp:cNvPr id="0" name=""/>
        <dsp:cNvSpPr/>
      </dsp:nvSpPr>
      <dsp:spPr>
        <a:xfrm>
          <a:off x="809500" y="1949196"/>
          <a:ext cx="2697492" cy="26979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3AA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DE73-BFA3-42A2-BD35-4B046102CAED}">
      <dsp:nvSpPr>
        <dsp:cNvPr id="0" name=""/>
        <dsp:cNvSpPr/>
      </dsp:nvSpPr>
      <dsp:spPr>
        <a:xfrm>
          <a:off x="1408774" y="2932187"/>
          <a:ext cx="1498944" cy="74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08774" y="2932187"/>
        <a:ext cx="1498944" cy="749292"/>
      </dsp:txXfrm>
    </dsp:sp>
    <dsp:sp modelId="{EAF15893-7845-47F6-85ED-08B34A4A050A}">
      <dsp:nvSpPr>
        <dsp:cNvPr id="0" name=""/>
        <dsp:cNvSpPr/>
      </dsp:nvSpPr>
      <dsp:spPr>
        <a:xfrm>
          <a:off x="1750710" y="3684843"/>
          <a:ext cx="2317563" cy="23184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8CA5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6C814-BC48-4FD3-9C73-EC12FE8531D5}">
      <dsp:nvSpPr>
        <dsp:cNvPr id="0" name=""/>
        <dsp:cNvSpPr/>
      </dsp:nvSpPr>
      <dsp:spPr>
        <a:xfrm flipH="1">
          <a:off x="2277748" y="4493541"/>
          <a:ext cx="1260447" cy="74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 dirty="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77748" y="4493541"/>
        <a:ext cx="1260447" cy="749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54F5-DE44-4435-9E8B-67E8CF1794FC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2DF1-25E8-4EB7-9623-D7E147D4FE3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316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land.is/lifsvidburdir/ad-eldas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ottadeldast.i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F3F28-485E-BE45-9105-873C869B38F7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21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b="1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Gott að eldast á island.is</a:t>
            </a:r>
            <a:endParaRPr lang="is-IS" sz="1800" dirty="0">
              <a:effectLst/>
              <a:latin typeface="FiraGO Light" panose="020B0403050000020004" pitchFamily="34" charset="0"/>
              <a:ea typeface="FiraGO Light" panose="020B04030500000200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Upplýsingar um hvað eina sem tengist þjónustu fyrir eldra fólk, réttindum þess og heilsueflingu má nú í fyrsta sinn nálgast á einum stað á vefnum island.is undir heitinu </a:t>
            </a:r>
            <a:r>
              <a:rPr lang="is-IS" sz="1800" u="sng" dirty="0">
                <a:solidFill>
                  <a:srgbClr val="0563C1"/>
                </a:solidFill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  <a:hlinkClick r:id="rId3"/>
              </a:rPr>
              <a:t>Að eldast</a:t>
            </a: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. Hingað til hafa upplýsingarnar verið dreifðar hér og þar og gjarnan flókið fyrir eldra fólk og aðstandendur þess að nálgast þær.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Ætlunin er að island.is verði til framtíðar sá vettvangur sem fyrstur kemur í hugann hjá einstaklingum sem leita sér upplýsinga um ýmsa þjónustu. Vinnan við upplýsingagáttina á island.is er hluti af aðgerðaáætluninni </a:t>
            </a:r>
            <a:r>
              <a:rPr lang="is-IS" sz="1800" u="sng" dirty="0">
                <a:solidFill>
                  <a:srgbClr val="0563C1"/>
                </a:solidFill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  <a:hlinkClick r:id="rId4"/>
              </a:rPr>
              <a:t>Gott að eldast</a:t>
            </a: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 sem er samstarfsverkefni félags- og vinnumálaráðuneytisins og </a:t>
            </a: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FiraGO Light" panose="020B0403050000020004" pitchFamily="34" charset="0"/>
              </a:rPr>
              <a:t>heilbrigðisráðuneytisins. </a:t>
            </a:r>
            <a:endParaRPr lang="is-IS" sz="1800" dirty="0">
              <a:effectLst/>
              <a:latin typeface="FiraGO Light" panose="020B0403050000020004" pitchFamily="34" charset="0"/>
              <a:ea typeface="FiraGO Light" panose="020B04030500000200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FiraGO Light" panose="020B0403050000020004" pitchFamily="34" charset="0"/>
              </a:rPr>
              <a:t>Ein stærsta breytingin á samsetningu samfélagsins næstu árin er fólgin í því að þjóðin er að eldast. Í því felst ekki einungis áskorun heldur einnig tækifæri.</a:t>
            </a:r>
            <a:endParaRPr lang="is-IS" sz="1800" dirty="0">
              <a:effectLst/>
              <a:latin typeface="FiraGO Light" panose="020B0403050000020004" pitchFamily="34" charset="0"/>
              <a:ea typeface="FiraGO Light" panose="020B04030500000200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b="1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Hvað get ég fundið á island.is?</a:t>
            </a:r>
            <a:endParaRPr lang="is-IS" sz="1800" dirty="0">
              <a:effectLst/>
              <a:latin typeface="FiraGO Light" panose="020B0403050000020004" pitchFamily="34" charset="0"/>
              <a:ea typeface="FiraGO Light" panose="020B04030500000200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Með því að fara inn á island.is og smella á </a:t>
            </a:r>
            <a:r>
              <a:rPr lang="is-IS" sz="1800" u="sng" dirty="0">
                <a:solidFill>
                  <a:srgbClr val="0563C1"/>
                </a:solidFill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  <a:hlinkClick r:id="rId3"/>
              </a:rPr>
              <a:t>Að eldast</a:t>
            </a: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 má nálgast yfirgripsmikla umfjöllun um fjölbreytta þætti. Þar á meðal eru eftirfarandi atriði: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Heilsuefling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Eftirlaun og lífeyrir eldra fólks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Sérkjör og afslættir fyrir eldra fólk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Íbúðir fyrir eldra fólk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Félags- og þjónustumiðstöðvar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Að búa heima með stuðningi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Dagdvalir og dagþjálfun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Heilbrigðisþjónusta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Breytingar á heilsufari eldra fólks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Stuðningur við aðstandendur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Við lífslok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Góð ráð fyrir eldra fólk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FiraGO Light" panose="020B0403050000020004" pitchFamily="34" charset="0"/>
                <a:ea typeface="FiraGO Light" panose="020B0403050000020004" pitchFamily="34" charset="0"/>
                <a:cs typeface="Times New Roman" panose="02020603050405020304" pitchFamily="18" charset="0"/>
              </a:rPr>
              <a:t>Í ítarlegri umfjöllun í hverjum flokki er lesandanum síðan beint í réttar áttir.</a:t>
            </a:r>
          </a:p>
          <a:p>
            <a:pPr marL="228600" indent="-228600">
              <a:buAutoNum type="arabicPeriod"/>
            </a:pPr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F3F28-485E-BE45-9105-873C869B38F7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2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4D4C17A-5C72-47A0-877D-FDAB979E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C9374988-6282-4E31-900F-54B92A08B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  <a:endParaRPr lang="LID4096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EA8919E-8684-4AA4-AD60-8AF93036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61A4437-3E1D-4B2C-A44A-0AABBEC0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4E853A3B-890C-46CE-8E0D-D4C27167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245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E5AA3384-2E0F-4F71-9E85-B304111E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8FD741A2-8C05-4777-A830-558FE402B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53A066CA-249A-4C99-91D9-9D6C956D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81D86FF8-938E-49EF-BD8E-54AD3C8B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CC949EA0-61C1-4257-957D-B6947ECA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879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>
            <a:extLst>
              <a:ext uri="{FF2B5EF4-FFF2-40B4-BE49-F238E27FC236}">
                <a16:creationId xmlns:a16="http://schemas.microsoft.com/office/drawing/2014/main" id="{2E795F26-6879-46F3-BB2E-D98405E71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012B8BAE-EA49-4230-86E7-D75ABAE2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50D51D2-AF70-410D-8AED-4E75B45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1E7370D-396C-4C1E-BB57-98630706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7C7D726F-F0EE-45CF-95D7-31EA703D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650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ki_Med_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AD237A-26FF-8E29-DBEE-9C5674E02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7F7-317C-254C-8857-2877E42B740A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EAABEA8-2D2C-2E33-8F8A-52ACB55E0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368" y="843503"/>
            <a:ext cx="9833264" cy="55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rki_An_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AD237A-26FF-8E29-DBEE-9C5674E02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F250-7B5B-D440-A6F7-45B51CEEA596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EAABEA8-2D2C-2E33-8F8A-52ACB55E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829"/>
          <a:stretch/>
        </p:blipFill>
        <p:spPr>
          <a:xfrm>
            <a:off x="1179368" y="1603096"/>
            <a:ext cx="9833264" cy="41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0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rki_An_Texta_Raduneyt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AD237A-26FF-8E29-DBEE-9C5674E02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FD1-B5AF-814A-847C-A5B30F89E7B4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EAABEA8-2D2C-2E33-8F8A-52ACB55E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829"/>
          <a:stretch/>
        </p:blipFill>
        <p:spPr>
          <a:xfrm>
            <a:off x="1179368" y="1603096"/>
            <a:ext cx="9833264" cy="41025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545EDD-F5F6-E37F-5760-D515A5646939}"/>
              </a:ext>
            </a:extLst>
          </p:cNvPr>
          <p:cNvSpPr/>
          <p:nvPr userDrawn="1"/>
        </p:nvSpPr>
        <p:spPr>
          <a:xfrm rot="10800000">
            <a:off x="-1" y="4618866"/>
            <a:ext cx="12192000" cy="18629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alpha val="50028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8EE06-726D-649B-85A0-BEE8BEFEEA5F}"/>
              </a:ext>
            </a:extLst>
          </p:cNvPr>
          <p:cNvSpPr/>
          <p:nvPr userDrawn="1"/>
        </p:nvSpPr>
        <p:spPr>
          <a:xfrm rot="10800000">
            <a:off x="-1" y="6456200"/>
            <a:ext cx="12192000" cy="4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2997BB52-85B2-F615-593D-03349A5835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6901" y="5420628"/>
            <a:ext cx="4622800" cy="15875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60E15E1-41F4-6E80-44A5-D07FE8350F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68699" y="5434276"/>
            <a:ext cx="4622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ki_Texti_Raduneyt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AD237A-26FF-8E29-DBEE-9C5674E02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CA96-79F0-B248-8657-8D09D321BBC2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45EDD-F5F6-E37F-5760-D515A5646939}"/>
              </a:ext>
            </a:extLst>
          </p:cNvPr>
          <p:cNvSpPr/>
          <p:nvPr userDrawn="1"/>
        </p:nvSpPr>
        <p:spPr>
          <a:xfrm rot="10800000">
            <a:off x="-1" y="4618866"/>
            <a:ext cx="12192000" cy="18629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alpha val="50028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8EE06-726D-649B-85A0-BEE8BEFEEA5F}"/>
              </a:ext>
            </a:extLst>
          </p:cNvPr>
          <p:cNvSpPr/>
          <p:nvPr userDrawn="1"/>
        </p:nvSpPr>
        <p:spPr>
          <a:xfrm rot="10800000">
            <a:off x="-1" y="6456200"/>
            <a:ext cx="12192000" cy="4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2997BB52-85B2-F615-593D-03349A583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6901" y="5420628"/>
            <a:ext cx="4622800" cy="15875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60E15E1-41F4-6E80-44A5-D07FE8350F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8699" y="5434276"/>
            <a:ext cx="4622800" cy="15875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E49297A-715C-9BFD-0C7A-3759F5888F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368" y="450763"/>
            <a:ext cx="9833264" cy="55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54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ullColor_Kaflagla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B464B9C-5E03-DD69-AE3D-FF6638E68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402738-AFB0-D6C2-6643-F42C308E9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611" y="1122363"/>
            <a:ext cx="784475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4DB9D-A36F-1DE5-5489-47E32D085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611" y="3602038"/>
            <a:ext cx="7844756" cy="29379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4DED1-9F93-D48D-1292-2A2B424A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08BA-BF02-5740-9EA6-8AD3D60789F2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DFBCA-025A-D715-A490-F0A8ABF8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F239-FCE0-86D3-10DB-4E95DAA1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2EB6EE1D-0496-2DF4-A0CD-2BBD33056B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ginmal_Textagla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0DC3-8DCC-4040-B43A-04426B378DAB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11" y="886354"/>
            <a:ext cx="7892390" cy="14345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611" y="2866769"/>
            <a:ext cx="7892390" cy="3638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40E61A6-D2B1-D6A4-30B6-EED0D25B8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76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C58A-78E4-AC3A-C1EC-2162DCE9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10" y="576263"/>
            <a:ext cx="78923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B6C30-3307-3C17-0A3A-1234CD235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610" y="3724490"/>
            <a:ext cx="7892389" cy="2852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80084-6F6D-C671-A775-35192600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8399-CB48-9F4F-B50F-697532A33C38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C58A-ADCA-AF0A-E6FC-1C084ECB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454C7-A631-875F-3DA6-D32532C8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AC5DB0F-AE43-0784-1D6E-EAD860CD4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6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nd_vinstri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2F1F-B55F-F949-8C4F-CC9728F321A6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61" y="1391478"/>
            <a:ext cx="3457239" cy="154399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61" y="3266135"/>
            <a:ext cx="3457239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8611" y="795130"/>
            <a:ext cx="4194176" cy="5710601"/>
          </a:xfrm>
        </p:spPr>
        <p:txBody>
          <a:bodyPr/>
          <a:lstStyle/>
          <a:p>
            <a:endParaRPr lang="en-I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5D010C1-9A16-BF23-8CEA-DEF7C148C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-15498"/>
            <a:ext cx="12219552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C67FD4D-BE9D-41B7-90D8-402E4309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0CBD3DB-9A61-436E-8159-9B118F8FD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FCB13147-55C4-4CF9-ACB1-1080DB69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0A1F1ADA-D3D6-476A-9632-0A30EE74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722B1F84-A6AC-4B93-8F0D-F5830E06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382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nd_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CEB2-A17F-DA45-8AC5-F6DC4C2D5BA0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692" y="5516545"/>
            <a:ext cx="7969309" cy="98918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1ECACB3-6BB2-B4A7-E00A-3AF89A85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8611" y="773723"/>
            <a:ext cx="7892390" cy="4539310"/>
          </a:xfrm>
        </p:spPr>
        <p:txBody>
          <a:bodyPr/>
          <a:lstStyle/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276735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nd_haegri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4342-D157-E84D-8E0A-5B50EE36C4D0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12" y="1391478"/>
            <a:ext cx="3171738" cy="154399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612" y="3266135"/>
            <a:ext cx="3171738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26" y="795130"/>
            <a:ext cx="4194176" cy="5710601"/>
          </a:xfrm>
        </p:spPr>
        <p:txBody>
          <a:bodyPr/>
          <a:lstStyle/>
          <a:p>
            <a:endParaRPr lang="en-I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8C39A8F-2530-ECD6-9B08-3A93B5A7F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1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Myndagla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0754-49C8-9B42-AB7F-40125EEDB580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74" y="1"/>
            <a:ext cx="7090349" cy="6858000"/>
          </a:xfrm>
        </p:spPr>
        <p:txBody>
          <a:bodyPr/>
          <a:lstStyle/>
          <a:p>
            <a:endParaRPr lang="en-I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41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Myndaglaera_Upply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FE7608D-45BD-042A-AE75-F6434EEE5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98" t="331" r="20998" b="-331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32E3-4794-6F41-AA16-EFDB68B23592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8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Myndaglaera_Virkni_Heil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216-4B86-474D-8F68-672A5577BE72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CED31-15B4-C523-2B05-D217C3566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0998" r="20998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85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Myndaglaera_Heim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DA6B-BADF-1544-9B80-A3217272156D}" type="datetime1">
              <a:rPr lang="en-US" smtClean="0"/>
              <a:t>2/27/2024</a:t>
            </a:fld>
            <a:endParaRPr lang="en-I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97440-4633-ED6D-71D9-D9E6540BD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998" r="20998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72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Myndaglaera_Samthae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0FC2-2805-3D4B-BEE6-D005A38ECF88}" type="datetime1">
              <a:rPr lang="en-US" smtClean="0"/>
              <a:t>2/27/2024</a:t>
            </a:fld>
            <a:endParaRPr lang="en-I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97440-4633-ED6D-71D9-D9E6540BD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998" r="20998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CED31-15B4-C523-2B05-D217C3566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227" t="-1511" r="16707" b="-7217"/>
          <a:stretch/>
        </p:blipFill>
        <p:spPr>
          <a:xfrm>
            <a:off x="0" y="8637"/>
            <a:ext cx="7090349" cy="68758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15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Myndaglaera_Th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0FC2-2805-3D4B-BEE6-D005A38ECF88}" type="datetime1">
              <a:rPr lang="en-US" smtClean="0"/>
              <a:t>2/27/2024</a:t>
            </a:fld>
            <a:endParaRPr lang="en-I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97440-4633-ED6D-71D9-D9E6540BD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998" r="20998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CED31-15B4-C523-2B05-D217C3566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0998" r="20998"/>
          <a:stretch/>
        </p:blipFill>
        <p:spPr>
          <a:xfrm>
            <a:off x="0" y="8637"/>
            <a:ext cx="7090349" cy="68758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19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_Myndagla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C9FD-D638-8440-BFDA-9212F0D376B1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en-I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83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upply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B5D4C81C-C56B-36CB-F8E9-91D7770FC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23767" cy="68758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ADD-3E72-1B44-984E-B5FEB107B9EE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9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811192F1-71DF-4C18-839B-E00D8FB0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31E2F729-2357-4334-BB51-01CF67566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9557E47-8154-4EF3-B380-5B26F708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D475BDF5-8E73-4BC1-85D4-16517590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E62C1939-BB48-4E32-82AF-D2C5D835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64555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Th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D920109-17B1-50B8-371A-AE683E5B7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86F5-1C2A-8A49-A9D0-579F3B867811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54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Vir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7FDCC0-ECD8-44EC-59D3-EEAAFCF00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9959-C43C-6B46-A896-D1860280A28B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20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Heim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99CACBF3-CE70-269C-92D6-0F93FE4913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9CFC-A139-F945-8AE9-57098522BD70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63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Samthae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FA03D69-4F4E-BE6C-C2DF-D08672CB2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23767" cy="68758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DC1C-B095-7F43-8E01-14DE18FD5254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2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50D1-5743-EA70-744B-C93C4821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795D-4C84-CFEA-BE2F-4DA09BA28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07BA8-BDAF-212B-459C-32BBEABC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BFE7-5A35-4A40-9D5F-37D2DF55F4A6}" type="datetimeFigureOut">
              <a:rPr lang="is-IS" smtClean="0"/>
              <a:t>27.2.2024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987C1-5929-2E36-5BC3-25AC2790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E24E-9DAA-5E69-0DB2-F28C95E1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777-7BEC-4A7B-BD9E-18BEB8FEEB8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7612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B572982-35F2-42DE-B1DD-3CF4D94D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664289C7-3599-4C88-BAA8-CC6D21E74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EBE5DF3E-A8AF-414D-8987-31BCF7C1D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2CB87F86-E015-4577-BE22-32E6C772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097E3B36-1BAB-4468-B4EF-9A5BEF1C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7EE8F7A0-A692-4C30-BF02-493A7BBE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1534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42CA148-D60A-4176-9787-B73AFB1F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4BC5F663-7C01-474B-97D5-1B34CC0E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95801DB2-016C-45AE-90C4-BEBA3DB00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F27319E4-B2F6-4DC7-9374-5A3C73A1A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DC001A3A-A9FD-48DA-B824-5A18B55D2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93051993-E9AB-4720-91FB-6BDDA5A7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348586DA-D038-4CAC-AA44-37C97589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kyggnunúmersstaðgengill 8">
            <a:extLst>
              <a:ext uri="{FF2B5EF4-FFF2-40B4-BE49-F238E27FC236}">
                <a16:creationId xmlns:a16="http://schemas.microsoft.com/office/drawing/2014/main" id="{912844ED-B943-4A60-8ACF-2A490361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092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FC2B7461-3212-44A1-A932-FA6C4E07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3825E290-88AE-48F0-95B7-33905BC4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B74C5281-BBFA-44F1-98FA-E6365480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7895BA5C-8297-4098-8F42-6EA1E342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307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4639B5C8-DC8C-476C-93AB-CC6CA0AA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6E4B9DEE-8914-4386-81EE-CEFA0FD2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861C6107-754D-4392-B4D4-E2942A41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538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87E6169-9F54-48C1-807D-038EDAFE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62396419-2247-4673-B650-66252739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B885691A-57E8-4814-A3F2-50ED81ACE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4BECEB76-4C05-4717-B337-F7D6CD81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C547C7D7-3370-48C9-938E-9CF35152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FE317811-6ED6-4286-9E0B-3BE3C45B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498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A92CB12-FB3B-47F4-82E3-11ADA00C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Staðgengill myndar 2">
            <a:extLst>
              <a:ext uri="{FF2B5EF4-FFF2-40B4-BE49-F238E27FC236}">
                <a16:creationId xmlns:a16="http://schemas.microsoft.com/office/drawing/2014/main" id="{0C8701F2-F9EC-4469-A9DA-471E5138B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65847025-FB22-454D-9255-B465DE317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3EE97BE9-25E9-4240-9DD4-7CDADC96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3DFD2084-F408-4FA2-BE47-9ED6153D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B64DCC94-FFB7-4901-8E6F-77FF2FE8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4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>
            <a:extLst>
              <a:ext uri="{FF2B5EF4-FFF2-40B4-BE49-F238E27FC236}">
                <a16:creationId xmlns:a16="http://schemas.microsoft.com/office/drawing/2014/main" id="{D354479C-1190-442A-ADAA-C811C516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  <a:endParaRPr lang="LID4096"/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08AA6BA4-BFB4-482B-B87F-91F006D5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LID4096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DF733D40-8472-4A6A-9D93-3A29B80E3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B689-9880-4397-8B93-A26B20D7AD06}" type="datetimeFigureOut">
              <a:rPr lang="LID4096" smtClean="0"/>
              <a:t>02/27/2024</a:t>
            </a:fld>
            <a:endParaRPr lang="LID4096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03534E41-A086-44C3-98A9-9AC9AF737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75569193-9815-4F63-9AD1-4BE081EBC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62BB-38AF-496D-8E43-BE090D0F83A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401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ED">
            <a:alpha val="85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84FA3-DC54-AFFE-46ED-4376B201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11" y="886354"/>
            <a:ext cx="7892390" cy="1434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5A920-5F95-6BF3-AAFD-7D93ACA26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611" y="2866769"/>
            <a:ext cx="7892390" cy="285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A65-0540-025F-F6F4-4B4F00F42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139" y="85639"/>
            <a:ext cx="1725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67804C54-FC05-7A47-A51E-24C12470DF87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B5D5A-3BA2-3597-650D-975005903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8611" y="85639"/>
            <a:ext cx="317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endParaRPr lang="en-I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D525-B5D5-7B2F-30CC-935E18A71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9339" y="85638"/>
            <a:ext cx="1451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F4EBEEC8-CD45-7545-9D19-C822EA81696B}" type="slidenum">
              <a:rPr lang="en-IS" smtClean="0"/>
              <a:pPr/>
              <a:t>‹#›</a:t>
            </a:fld>
            <a:endParaRPr lang="en-I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238ED10-DCB7-7E48-E71C-00F45B828F29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land.is/lifsvidburdir/ad-elda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hyperlink" Target="https://www.heilsuvera.is/kor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1AE98014-946C-4D09-87EC-0FEBBB2DC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is-IS" sz="5400" dirty="0"/>
              <a:t>Að eldast</a:t>
            </a:r>
            <a:br>
              <a:rPr lang="is-IS" sz="5400" dirty="0"/>
            </a:br>
            <a:r>
              <a:rPr lang="is-IS" sz="5400" dirty="0"/>
              <a:t>Nýr lífsviðburður á Ísland.is</a:t>
            </a:r>
            <a:endParaRPr lang="LID4096" sz="5400" dirty="0"/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D84CEA81-02E2-43F3-923C-0E5A16A89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is-IS" dirty="0"/>
              <a:t>Guðrún Björg Sigurbjörnsdóttir, verkefnastjóri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ynd 4" descr="Mynd sem inniheldur texti, fatna�ur&#10;&#10;Lýsing sjálfkrafa búin til">
            <a:extLst>
              <a:ext uri="{FF2B5EF4-FFF2-40B4-BE49-F238E27FC236}">
                <a16:creationId xmlns:a16="http://schemas.microsoft.com/office/drawing/2014/main" id="{D2C1D44C-E920-4985-A3ED-B0018D021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Mynd 6">
            <a:extLst>
              <a:ext uri="{FF2B5EF4-FFF2-40B4-BE49-F238E27FC236}">
                <a16:creationId xmlns:a16="http://schemas.microsoft.com/office/drawing/2014/main" id="{2D8CF78C-DF75-43BC-AD1E-9D527E99E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85" y="5795908"/>
            <a:ext cx="1705213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A4C00066-D511-4F12-BE4C-713C2E7E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0754-49C8-9B42-AB7F-40125EEDB580}" type="datetime1">
              <a:rPr lang="en-US" smtClean="0"/>
              <a:t>2/27/2024</a:t>
            </a:fld>
            <a:endParaRPr lang="en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327EC421-9737-4F44-A2F6-166B7F4F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10</a:t>
            </a:fld>
            <a:endParaRPr lang="en-IS"/>
          </a:p>
        </p:txBody>
      </p:sp>
      <p:sp>
        <p:nvSpPr>
          <p:cNvPr id="5" name="Titill 4">
            <a:extLst>
              <a:ext uri="{FF2B5EF4-FFF2-40B4-BE49-F238E27FC236}">
                <a16:creationId xmlns:a16="http://schemas.microsoft.com/office/drawing/2014/main" id="{9D3E8C67-6959-4123-8634-E899CF53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 næstunni</a:t>
            </a:r>
            <a:endParaRPr lang="LID4096" dirty="0"/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6DE58CC9-9807-4211-BFEF-C1A6102E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Rafrænar umsóknir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Vefsíður sveitarfélaga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Samræmt matstæki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dirty="0"/>
              <a:t>Forprófun á WHODAS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dirty="0"/>
              <a:t>Sjálfsmat einstaklinga á færni sinni sl. 30 daga</a:t>
            </a:r>
          </a:p>
          <a:p>
            <a:endParaRPr lang="LID4096" dirty="0"/>
          </a:p>
        </p:txBody>
      </p:sp>
      <p:pic>
        <p:nvPicPr>
          <p:cNvPr id="8" name="Mynd 7">
            <a:extLst>
              <a:ext uri="{FF2B5EF4-FFF2-40B4-BE49-F238E27FC236}">
                <a16:creationId xmlns:a16="http://schemas.microsoft.com/office/drawing/2014/main" id="{B9C3CDE3-7729-4DD8-A639-77E19280A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04" y="160879"/>
            <a:ext cx="3170195" cy="3432345"/>
          </a:xfrm>
          <a:prstGeom prst="rect">
            <a:avLst/>
          </a:prstGeom>
        </p:spPr>
      </p:pic>
      <p:pic>
        <p:nvPicPr>
          <p:cNvPr id="10" name="Mynd 9">
            <a:extLst>
              <a:ext uri="{FF2B5EF4-FFF2-40B4-BE49-F238E27FC236}">
                <a16:creationId xmlns:a16="http://schemas.microsoft.com/office/drawing/2014/main" id="{679D3D4C-1A6C-4BA7-B405-BB5C5C83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181" y="1248498"/>
            <a:ext cx="1790950" cy="504895"/>
          </a:xfrm>
          <a:prstGeom prst="rect">
            <a:avLst/>
          </a:prstGeom>
        </p:spPr>
      </p:pic>
      <p:pic>
        <p:nvPicPr>
          <p:cNvPr id="11" name="Mynd 10">
            <a:extLst>
              <a:ext uri="{FF2B5EF4-FFF2-40B4-BE49-F238E27FC236}">
                <a16:creationId xmlns:a16="http://schemas.microsoft.com/office/drawing/2014/main" id="{EEB41392-BAC9-4BFF-8D87-9E5CE47C2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181" y="2206390"/>
            <a:ext cx="2837879" cy="42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kyggnunúmersstaðgengill 2">
            <a:extLst>
              <a:ext uri="{FF2B5EF4-FFF2-40B4-BE49-F238E27FC236}">
                <a16:creationId xmlns:a16="http://schemas.microsoft.com/office/drawing/2014/main" id="{654634BB-3911-431E-A7B5-1C00F632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11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5266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51503774-47D0-4887-8762-432460E39D25}"/>
              </a:ext>
            </a:extLst>
          </p:cNvPr>
          <p:cNvGraphicFramePr>
            <a:graphicFrameLocks/>
          </p:cNvGraphicFramePr>
          <p:nvPr/>
        </p:nvGraphicFramePr>
        <p:xfrm>
          <a:off x="4667584" y="136525"/>
          <a:ext cx="5065713" cy="640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655C8E-6DFC-4781-9343-BD3E6132B455}"/>
              </a:ext>
            </a:extLst>
          </p:cNvPr>
          <p:cNvSpPr txBox="1"/>
          <p:nvPr/>
        </p:nvSpPr>
        <p:spPr>
          <a:xfrm>
            <a:off x="8445344" y="4590248"/>
            <a:ext cx="3582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 Light" panose="020B0403050000020004" pitchFamily="34" charset="0"/>
                <a:ea typeface="+mn-ea"/>
                <a:cs typeface="+mn-cs"/>
              </a:rPr>
              <a:t>Fyrsta útgáfa lífsviðburðar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FAC3E-1B03-4ACD-A780-7A7E618FC71A}"/>
              </a:ext>
            </a:extLst>
          </p:cNvPr>
          <p:cNvSpPr txBox="1"/>
          <p:nvPr/>
        </p:nvSpPr>
        <p:spPr>
          <a:xfrm>
            <a:off x="8734675" y="1221887"/>
            <a:ext cx="3457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 Light" panose="020B0403050000020004" pitchFamily="34" charset="0"/>
                <a:ea typeface="+mn-ea"/>
                <a:cs typeface="+mn-cs"/>
              </a:rPr>
              <a:t>Samþykkt áætlunar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C12B5-4494-49D8-A51E-5915C3ABA63B}"/>
              </a:ext>
            </a:extLst>
          </p:cNvPr>
          <p:cNvSpPr txBox="1"/>
          <p:nvPr/>
        </p:nvSpPr>
        <p:spPr>
          <a:xfrm>
            <a:off x="8445344" y="3152289"/>
            <a:ext cx="284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 Light" panose="020B0403050000020004" pitchFamily="34" charset="0"/>
                <a:ea typeface="+mn-ea"/>
                <a:cs typeface="+mn-cs"/>
              </a:rPr>
              <a:t>Undirbúningur</a:t>
            </a:r>
          </a:p>
        </p:txBody>
      </p:sp>
      <p:sp>
        <p:nvSpPr>
          <p:cNvPr id="2" name="Textarammi 1">
            <a:extLst>
              <a:ext uri="{FF2B5EF4-FFF2-40B4-BE49-F238E27FC236}">
                <a16:creationId xmlns:a16="http://schemas.microsoft.com/office/drawing/2014/main" id="{A09061EB-0C8B-485E-B064-896A13608F05}"/>
              </a:ext>
            </a:extLst>
          </p:cNvPr>
          <p:cNvSpPr txBox="1"/>
          <p:nvPr/>
        </p:nvSpPr>
        <p:spPr>
          <a:xfrm>
            <a:off x="644173" y="476786"/>
            <a:ext cx="4571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4900" b="1" i="0" u="none" strike="noStrike" kern="1200" cap="none" spc="0" normalizeH="0" baseline="0" noProof="0" dirty="0">
                <a:ln>
                  <a:noFill/>
                </a:ln>
                <a:solidFill>
                  <a:srgbClr val="73AA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AÐ ELDAST á Ísland.is</a:t>
            </a:r>
            <a:endParaRPr kumimoji="0" lang="LID4096" sz="4900" b="1" i="0" u="none" strike="noStrike" kern="1200" cap="none" spc="0" normalizeH="0" baseline="0" noProof="0" dirty="0">
              <a:ln>
                <a:noFill/>
              </a:ln>
              <a:solidFill>
                <a:srgbClr val="73AA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arammi 2">
            <a:extLst>
              <a:ext uri="{FF2B5EF4-FFF2-40B4-BE49-F238E27FC236}">
                <a16:creationId xmlns:a16="http://schemas.microsoft.com/office/drawing/2014/main" id="{0579E257-ACA9-4F08-82AA-230211644FC3}"/>
              </a:ext>
            </a:extLst>
          </p:cNvPr>
          <p:cNvSpPr txBox="1"/>
          <p:nvPr/>
        </p:nvSpPr>
        <p:spPr>
          <a:xfrm>
            <a:off x="7016381" y="4651804"/>
            <a:ext cx="1428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Árslok 2023</a:t>
            </a:r>
            <a:endParaRPr kumimoji="0" lang="LID4096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66900DB3-855A-4600-9E92-BA12F084D053}"/>
              </a:ext>
            </a:extLst>
          </p:cNvPr>
          <p:cNvSpPr txBox="1"/>
          <p:nvPr/>
        </p:nvSpPr>
        <p:spPr>
          <a:xfrm>
            <a:off x="7210598" y="1323172"/>
            <a:ext cx="104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Vor 2023</a:t>
            </a:r>
            <a:endParaRPr kumimoji="0" lang="LID4096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arammi 9">
            <a:extLst>
              <a:ext uri="{FF2B5EF4-FFF2-40B4-BE49-F238E27FC236}">
                <a16:creationId xmlns:a16="http://schemas.microsoft.com/office/drawing/2014/main" id="{14969856-7B86-4EC0-B587-E19F1B72E11E}"/>
              </a:ext>
            </a:extLst>
          </p:cNvPr>
          <p:cNvSpPr txBox="1"/>
          <p:nvPr/>
        </p:nvSpPr>
        <p:spPr>
          <a:xfrm>
            <a:off x="6426717" y="2922219"/>
            <a:ext cx="104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Haust2023</a:t>
            </a:r>
            <a:endParaRPr kumimoji="0" lang="LID4096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FD3C5CF9-588D-48E3-8091-AC6EDB2933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2731" y="1941816"/>
            <a:ext cx="3874420" cy="42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788698F8-FBDD-4745-AC21-55DF279F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435" y="1039905"/>
            <a:ext cx="5009876" cy="53723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Upplýsingar um almenna og lögbundna þjónustu fyrir eldra fólk. </a:t>
            </a:r>
            <a:r>
              <a:rPr lang="is-IS" sz="2400" i="1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  <a:hlinkClick r:id="rId3"/>
              </a:rPr>
              <a:t>Fyrsta útgáfa komin.</a:t>
            </a:r>
            <a:endParaRPr lang="is-IS" sz="2400" i="1" dirty="0"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Ráðgjafagátt með netspjalli eða símtali.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Ein leið fyrir umsóknir um þjónustu hjá ríki og sveitarfélögum. </a:t>
            </a:r>
            <a:endParaRPr lang="is-IS" sz="2400" i="1" dirty="0"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Hýsir samræmt matstæki. </a:t>
            </a:r>
            <a:r>
              <a:rPr lang="is-IS" sz="2400" i="1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Í vinnslu með WHO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Samvinna við Heilsuveru. </a:t>
            </a:r>
            <a:r>
              <a:rPr lang="is-IS" sz="2400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  <a:hlinkClick r:id="rId4"/>
              </a:rPr>
              <a:t>þjónustu vefsjá </a:t>
            </a:r>
            <a:r>
              <a:rPr lang="is-IS" sz="2400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hjúkrunarheimila, dagdvala</a:t>
            </a:r>
          </a:p>
          <a:p>
            <a:endParaRPr lang="LID4096" sz="1800" dirty="0"/>
          </a:p>
        </p:txBody>
      </p:sp>
      <p:pic>
        <p:nvPicPr>
          <p:cNvPr id="4" name="Mynd 3" descr="Mynd sem inniheldur texti, skj�mynd, skjal&#10;&#10;Lýsing sjálfkrafa búin til">
            <a:extLst>
              <a:ext uri="{FF2B5EF4-FFF2-40B4-BE49-F238E27FC236}">
                <a16:creationId xmlns:a16="http://schemas.microsoft.com/office/drawing/2014/main" id="{5BE4365D-51A8-4F82-93D0-1264441AA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44" y="146413"/>
            <a:ext cx="5009876" cy="5578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Mynd 12" descr="Mynd sem inniheldur texti, hv�tur&#10;&#10;Lýsing sjálfkrafa búin til">
            <a:extLst>
              <a:ext uri="{FF2B5EF4-FFF2-40B4-BE49-F238E27FC236}">
                <a16:creationId xmlns:a16="http://schemas.microsoft.com/office/drawing/2014/main" id="{04062816-2451-4FDC-9E2E-17353B8C9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376" y="5179564"/>
            <a:ext cx="4153139" cy="1678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AD7F0144-01CE-4EB4-B3A2-EB0126E4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435" y="158355"/>
            <a:ext cx="4315995" cy="1241613"/>
          </a:xfrm>
        </p:spPr>
        <p:txBody>
          <a:bodyPr>
            <a:normAutofit/>
          </a:bodyPr>
          <a:lstStyle/>
          <a:p>
            <a:pPr algn="ctr"/>
            <a:r>
              <a:rPr lang="is-IS" sz="4000" dirty="0">
                <a:solidFill>
                  <a:srgbClr val="73AA9B"/>
                </a:solidFill>
                <a:latin typeface="+mn-lt"/>
                <a:ea typeface="+mn-ea"/>
                <a:cs typeface="+mn-cs"/>
              </a:rPr>
              <a:t>Hvað felst </a:t>
            </a:r>
            <a:r>
              <a:rPr lang="is-IS" sz="4000">
                <a:solidFill>
                  <a:srgbClr val="73AA9B"/>
                </a:solidFill>
                <a:latin typeface="+mn-lt"/>
                <a:ea typeface="+mn-ea"/>
                <a:cs typeface="+mn-cs"/>
              </a:rPr>
              <a:t>í þessu?</a:t>
            </a:r>
            <a:br>
              <a:rPr lang="is-IS" sz="4000">
                <a:solidFill>
                  <a:srgbClr val="73AA9B"/>
                </a:solidFill>
                <a:latin typeface="+mn-lt"/>
                <a:ea typeface="+mn-ea"/>
                <a:cs typeface="+mn-cs"/>
              </a:rPr>
            </a:br>
            <a:endParaRPr lang="is-IS" sz="4000" dirty="0">
              <a:solidFill>
                <a:srgbClr val="73AA9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26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6988B-1812-8104-7250-70D41B9D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0DC3-8DCC-4040-B43A-04426B378DAB}" type="datetime1">
              <a:rPr lang="en-US" smtClean="0"/>
              <a:t>2/27/2024</a:t>
            </a:fld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FC8E2-DB2F-4256-331A-A7EBC150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4</a:t>
            </a:fld>
            <a:endParaRPr lang="en-I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5975B5-F7EA-12EC-A17A-C08EAE83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Innihald „Að eldast“</a:t>
            </a:r>
            <a:endParaRPr lang="en-IS" dirty="0"/>
          </a:p>
        </p:txBody>
      </p:sp>
      <p:sp>
        <p:nvSpPr>
          <p:cNvPr id="7" name="Staðgengill efnis 6">
            <a:extLst>
              <a:ext uri="{FF2B5EF4-FFF2-40B4-BE49-F238E27FC236}">
                <a16:creationId xmlns:a16="http://schemas.microsoft.com/office/drawing/2014/main" id="{612DB12A-89CE-438C-9370-7C012A967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611" y="2756473"/>
            <a:ext cx="7892390" cy="3749258"/>
          </a:xfrm>
        </p:spPr>
        <p:txBody>
          <a:bodyPr>
            <a:normAutofit/>
          </a:bodyPr>
          <a:lstStyle/>
          <a:p>
            <a:r>
              <a:rPr lang="is-IS" dirty="0"/>
              <a:t>Orðasafn unnið til að samræma orðanotkun</a:t>
            </a:r>
          </a:p>
          <a:p>
            <a:pPr lvl="1"/>
            <a:r>
              <a:rPr lang="is-IS" dirty="0"/>
              <a:t>Dæmi: Eldra fólk</a:t>
            </a:r>
          </a:p>
          <a:p>
            <a:pPr lvl="1"/>
            <a:r>
              <a:rPr lang="is-IS" dirty="0"/>
              <a:t>Dagdvöl – Dagþjálfun</a:t>
            </a:r>
          </a:p>
          <a:p>
            <a:r>
              <a:rPr lang="is-IS" dirty="0"/>
              <a:t>Upplýsingum safnað víða</a:t>
            </a:r>
          </a:p>
          <a:p>
            <a:r>
              <a:rPr lang="is-IS" dirty="0"/>
              <a:t>Uppröðun skv. ferli einstaklinga</a:t>
            </a:r>
          </a:p>
          <a:p>
            <a:r>
              <a:rPr lang="is-IS" dirty="0"/>
              <a:t>Stuttir einfaldir textar með tenglum á </a:t>
            </a:r>
            <a:r>
              <a:rPr lang="is-IS" dirty="0" err="1"/>
              <a:t>ítarefni</a:t>
            </a:r>
            <a:r>
              <a:rPr lang="is-IS" dirty="0"/>
              <a:t> </a:t>
            </a:r>
          </a:p>
          <a:p>
            <a:r>
              <a:rPr lang="is-IS" dirty="0"/>
              <a:t>Texti á íslensku og ensku sbr. efnisstefnu island.is</a:t>
            </a:r>
          </a:p>
        </p:txBody>
      </p:sp>
      <p:pic>
        <p:nvPicPr>
          <p:cNvPr id="9" name="Mynd 8">
            <a:extLst>
              <a:ext uri="{FF2B5EF4-FFF2-40B4-BE49-F238E27FC236}">
                <a16:creationId xmlns:a16="http://schemas.microsoft.com/office/drawing/2014/main" id="{55A64A8F-9EF8-4C8D-BA99-A9E1BD2EE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547693"/>
            <a:ext cx="3077004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EF1C22EF-9431-4742-AE66-713B751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32E3-4794-6F41-AA16-EFDB68B23592}" type="datetime1">
              <a:rPr lang="en-US" smtClean="0"/>
              <a:t>2/27/2024</a:t>
            </a:fld>
            <a:endParaRPr lang="en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9BF6732D-67BE-400C-9B8D-842853CB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DEA4245A-5560-46DD-9959-DDC54D48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5</a:t>
            </a:fld>
            <a:endParaRPr lang="en-IS"/>
          </a:p>
        </p:txBody>
      </p:sp>
      <p:sp>
        <p:nvSpPr>
          <p:cNvPr id="5" name="Titill 4">
            <a:extLst>
              <a:ext uri="{FF2B5EF4-FFF2-40B4-BE49-F238E27FC236}">
                <a16:creationId xmlns:a16="http://schemas.microsoft.com/office/drawing/2014/main" id="{54CDC4D1-397B-4744-ACD3-2026228B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Samtal og samstarf við marga aðila</a:t>
            </a:r>
            <a:endParaRPr lang="LID4096" dirty="0"/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137662FC-44E0-41AD-BFE2-7C6696666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Landsamband eldri borgara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Heilsuveru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Landsamtök lífeyrissjóða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Tryggingastofnun ríkisins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Sjúkratryggingar Íslands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Þróunarmiðstöð </a:t>
            </a:r>
            <a:r>
              <a:rPr lang="is-IS" dirty="0" err="1"/>
              <a:t>heilsugæslunar</a:t>
            </a:r>
            <a:r>
              <a:rPr lang="is-I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 err="1"/>
              <a:t>Alzheimersamtökin</a:t>
            </a:r>
            <a:endParaRPr lang="is-I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Embætti landlæknis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112.is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island.is og </a:t>
            </a:r>
            <a:r>
              <a:rPr lang="is-IS" dirty="0" err="1"/>
              <a:t>Norda</a:t>
            </a:r>
            <a:endParaRPr lang="is-I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O.fl.</a:t>
            </a:r>
            <a:endParaRPr lang="LID4096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6008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kyggnunúmersstaðgengill 2">
            <a:extLst>
              <a:ext uri="{FF2B5EF4-FFF2-40B4-BE49-F238E27FC236}">
                <a16:creationId xmlns:a16="http://schemas.microsoft.com/office/drawing/2014/main" id="{9EF41E17-31EC-4B96-A378-14E22370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6</a:t>
            </a:fld>
            <a:endParaRPr lang="en-IS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4E1425BC-6E01-4572-8009-26347FF6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68200"/>
            <a:ext cx="4628533" cy="3397243"/>
          </a:xfrm>
          <a:prstGeom prst="rect">
            <a:avLst/>
          </a:prstGeom>
        </p:spPr>
      </p:pic>
      <p:pic>
        <p:nvPicPr>
          <p:cNvPr id="7" name="Mynd 6">
            <a:extLst>
              <a:ext uri="{FF2B5EF4-FFF2-40B4-BE49-F238E27FC236}">
                <a16:creationId xmlns:a16="http://schemas.microsoft.com/office/drawing/2014/main" id="{E26EFEE7-E7E8-4254-9C1E-38CAA7484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69" y="1918186"/>
            <a:ext cx="7205927" cy="3494513"/>
          </a:xfrm>
          <a:prstGeom prst="rect">
            <a:avLst/>
          </a:prstGeom>
        </p:spPr>
      </p:pic>
      <p:pic>
        <p:nvPicPr>
          <p:cNvPr id="5" name="Mynd 4">
            <a:extLst>
              <a:ext uri="{FF2B5EF4-FFF2-40B4-BE49-F238E27FC236}">
                <a16:creationId xmlns:a16="http://schemas.microsoft.com/office/drawing/2014/main" id="{9D0C4558-AE26-48D6-AAA8-4F4DC0721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462" y="2697024"/>
            <a:ext cx="5766175" cy="39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kyggnunúmersstaðgengill 2">
            <a:extLst>
              <a:ext uri="{FF2B5EF4-FFF2-40B4-BE49-F238E27FC236}">
                <a16:creationId xmlns:a16="http://schemas.microsoft.com/office/drawing/2014/main" id="{D222987F-9D9F-4BFB-B1E8-27623745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7</a:t>
            </a:fld>
            <a:endParaRPr lang="en-IS"/>
          </a:p>
        </p:txBody>
      </p:sp>
      <p:sp>
        <p:nvSpPr>
          <p:cNvPr id="4" name="Titill 3">
            <a:extLst>
              <a:ext uri="{FF2B5EF4-FFF2-40B4-BE49-F238E27FC236}">
                <a16:creationId xmlns:a16="http://schemas.microsoft.com/office/drawing/2014/main" id="{946E2CBC-D575-4EE9-A98E-A944020D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081" y="553630"/>
            <a:ext cx="5715001" cy="1434529"/>
          </a:xfrm>
        </p:spPr>
        <p:txBody>
          <a:bodyPr/>
          <a:lstStyle/>
          <a:p>
            <a:r>
              <a:rPr lang="is-IS" dirty="0"/>
              <a:t>Rýnihópar</a:t>
            </a:r>
            <a:endParaRPr lang="LID4096" dirty="0"/>
          </a:p>
        </p:txBody>
      </p:sp>
      <p:sp>
        <p:nvSpPr>
          <p:cNvPr id="5" name="Staðgengill efnis 4">
            <a:extLst>
              <a:ext uri="{FF2B5EF4-FFF2-40B4-BE49-F238E27FC236}">
                <a16:creationId xmlns:a16="http://schemas.microsoft.com/office/drawing/2014/main" id="{8AC0B6DE-52F3-4AAD-83A0-4F9B602E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081" y="2188396"/>
            <a:ext cx="5593034" cy="4207039"/>
          </a:xfrm>
        </p:spPr>
        <p:txBody>
          <a:bodyPr>
            <a:normAutofit fontScale="92500" lnSpcReduction="10000"/>
          </a:bodyPr>
          <a:lstStyle/>
          <a:p>
            <a:r>
              <a:rPr lang="is-IS" dirty="0"/>
              <a:t>Starfsmenn í þjónustu við eldra fólk</a:t>
            </a:r>
          </a:p>
          <a:p>
            <a:r>
              <a:rPr lang="is-IS" dirty="0"/>
              <a:t>Eldra fólk og eldra </a:t>
            </a:r>
            <a:r>
              <a:rPr lang="is-IS" dirty="0" err="1"/>
              <a:t>eldra</a:t>
            </a:r>
            <a:r>
              <a:rPr lang="is-IS" dirty="0"/>
              <a:t> fólk</a:t>
            </a:r>
          </a:p>
          <a:p>
            <a:r>
              <a:rPr lang="is-IS" dirty="0"/>
              <a:t>Aðstandendur</a:t>
            </a:r>
          </a:p>
          <a:p>
            <a:endParaRPr lang="is-IS" dirty="0"/>
          </a:p>
          <a:p>
            <a:r>
              <a:rPr lang="is-IS" dirty="0"/>
              <a:t>Góðar ábendingar</a:t>
            </a:r>
          </a:p>
          <a:p>
            <a:pPr lvl="1"/>
            <a:r>
              <a:rPr lang="is-IS" dirty="0"/>
              <a:t>Draga betur fram upplýsingar</a:t>
            </a:r>
          </a:p>
          <a:p>
            <a:pPr lvl="1"/>
            <a:r>
              <a:rPr lang="is-IS" dirty="0"/>
              <a:t>Lagfæringar / Orðalag / Tækni</a:t>
            </a:r>
          </a:p>
          <a:p>
            <a:pPr lvl="1"/>
            <a:r>
              <a:rPr lang="is-IS" dirty="0"/>
              <a:t>Nýtt efni</a:t>
            </a:r>
          </a:p>
          <a:p>
            <a:pPr lvl="1"/>
            <a:r>
              <a:rPr lang="is-IS" dirty="0"/>
              <a:t>Ýmislegt sem skoða þarf í framhaldinu</a:t>
            </a:r>
          </a:p>
          <a:p>
            <a:pPr lvl="1"/>
            <a:endParaRPr lang="LID4096" dirty="0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ABF773A5-A063-47A3-A285-BE2D931A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21" y="1270895"/>
            <a:ext cx="4789256" cy="37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4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27339197-A451-4C81-92FB-7E5C4A5D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32E3-4794-6F41-AA16-EFDB68B23592}" type="datetime1">
              <a:rPr lang="en-US" smtClean="0"/>
              <a:t>2/27/2024</a:t>
            </a:fld>
            <a:endParaRPr lang="en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D23EEA00-0390-4AD5-AF2F-0CCB1299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8</a:t>
            </a:fld>
            <a:endParaRPr lang="en-IS"/>
          </a:p>
        </p:txBody>
      </p:sp>
      <p:sp>
        <p:nvSpPr>
          <p:cNvPr id="5" name="Titill 4">
            <a:extLst>
              <a:ext uri="{FF2B5EF4-FFF2-40B4-BE49-F238E27FC236}">
                <a16:creationId xmlns:a16="http://schemas.microsoft.com/office/drawing/2014/main" id="{5435F927-AEBA-4ECA-B693-1290F396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Lífsviðburði vel tekið</a:t>
            </a:r>
            <a:endParaRPr lang="LID4096" dirty="0"/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2AC70D57-608D-461D-9926-20CE1413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DCE3189-2039-4D70-9A62-CE991782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363" y="3882332"/>
            <a:ext cx="5529551" cy="2890029"/>
          </a:xfrm>
          <a:prstGeom prst="rect">
            <a:avLst/>
          </a:prstGeom>
        </p:spPr>
      </p:pic>
      <p:pic>
        <p:nvPicPr>
          <p:cNvPr id="8" name="Mynd 7">
            <a:extLst>
              <a:ext uri="{FF2B5EF4-FFF2-40B4-BE49-F238E27FC236}">
                <a16:creationId xmlns:a16="http://schemas.microsoft.com/office/drawing/2014/main" id="{4721F25C-00B1-4F2B-919B-3DA11DCFE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41" y="0"/>
            <a:ext cx="5529551" cy="3639627"/>
          </a:xfrm>
          <a:prstGeom prst="rect">
            <a:avLst/>
          </a:prstGeom>
        </p:spPr>
      </p:pic>
      <p:pic>
        <p:nvPicPr>
          <p:cNvPr id="9" name="Mynd 8">
            <a:extLst>
              <a:ext uri="{FF2B5EF4-FFF2-40B4-BE49-F238E27FC236}">
                <a16:creationId xmlns:a16="http://schemas.microsoft.com/office/drawing/2014/main" id="{FD6D7E30-BC32-4A7D-86B5-406BBB42D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62" y="379184"/>
            <a:ext cx="351769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9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CA277-0132-9F5C-3971-9CA9E84E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32E3-4794-6F41-AA16-EFDB68B23592}" type="datetime1">
              <a:rPr lang="en-US" smtClean="0"/>
              <a:t>2/27/2024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942D5-1765-6766-3591-C21589BB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40026-6A28-11DE-B553-9F4546D3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9</a:t>
            </a:fld>
            <a:endParaRPr lang="en-I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0EE6F6-39BC-B7EC-F96F-5DAA92DA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487560"/>
            <a:ext cx="4194862" cy="1434529"/>
          </a:xfrm>
        </p:spPr>
        <p:txBody>
          <a:bodyPr/>
          <a:lstStyle/>
          <a:p>
            <a:r>
              <a:rPr lang="is-IS" dirty="0"/>
              <a:t>Spjallmennið Askur</a:t>
            </a:r>
            <a:endParaRPr lang="en-IS" dirty="0"/>
          </a:p>
        </p:txBody>
      </p:sp>
      <p:pic>
        <p:nvPicPr>
          <p:cNvPr id="9" name="Mynd 8">
            <a:extLst>
              <a:ext uri="{FF2B5EF4-FFF2-40B4-BE49-F238E27FC236}">
                <a16:creationId xmlns:a16="http://schemas.microsoft.com/office/drawing/2014/main" id="{19D2B5DB-AA15-48CE-8217-960999AD9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" t="4298" r="4446" b="38025"/>
          <a:stretch/>
        </p:blipFill>
        <p:spPr>
          <a:xfrm>
            <a:off x="1130156" y="863029"/>
            <a:ext cx="5332289" cy="3493213"/>
          </a:xfrm>
          <a:prstGeom prst="rect">
            <a:avLst/>
          </a:prstGeom>
        </p:spPr>
      </p:pic>
      <p:sp>
        <p:nvSpPr>
          <p:cNvPr id="10" name="Textarammi 9">
            <a:extLst>
              <a:ext uri="{FF2B5EF4-FFF2-40B4-BE49-F238E27FC236}">
                <a16:creationId xmlns:a16="http://schemas.microsoft.com/office/drawing/2014/main" id="{BDC81865-3C30-4969-A391-03D16FA2B8DC}"/>
              </a:ext>
            </a:extLst>
          </p:cNvPr>
          <p:cNvSpPr txBox="1"/>
          <p:nvPr/>
        </p:nvSpPr>
        <p:spPr>
          <a:xfrm>
            <a:off x="7522179" y="2509020"/>
            <a:ext cx="36390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Fór í loftið í janúar 2024</a:t>
            </a:r>
          </a:p>
          <a:p>
            <a:endParaRPr lang="is-IS" dirty="0"/>
          </a:p>
          <a:p>
            <a:r>
              <a:rPr lang="is-IS" dirty="0"/>
              <a:t>Búið að „mata“ hann á um 140 spurningum og svörum</a:t>
            </a:r>
          </a:p>
          <a:p>
            <a:endParaRPr lang="is-IS" dirty="0"/>
          </a:p>
          <a:p>
            <a:r>
              <a:rPr lang="is-IS" sz="1800" dirty="0"/>
              <a:t>Fyrstu samtölin á Aski voru mest um að fara á eftirlaun og að búa heima með stuðningi</a:t>
            </a:r>
            <a:endParaRPr lang="LID4096" sz="1800" dirty="0"/>
          </a:p>
          <a:p>
            <a:endParaRPr lang="is-IS" dirty="0"/>
          </a:p>
          <a:p>
            <a:r>
              <a:rPr lang="is-IS" dirty="0"/>
              <a:t>Ef í þrot – fær samband við ráðgjafa</a:t>
            </a:r>
          </a:p>
          <a:p>
            <a:endParaRPr lang="is-IS" dirty="0"/>
          </a:p>
          <a:p>
            <a:r>
              <a:rPr lang="is-IS" dirty="0"/>
              <a:t>Síðar verður hægt að hringja eða panta símtal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7547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TT_AD_ELDAST_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ka_Gott_Ad_Eldast_TemplatePPT" id="{34E6D696-C340-1047-AB00-B5A3267E84FE}" vid="{89530A6C-4FE0-E642-B23D-5E564BE3E04D}"/>
    </a:ext>
  </a:extLst>
</a:theme>
</file>

<file path=ppt/theme/theme3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521</Words>
  <Application>Microsoft Office PowerPoint</Application>
  <PresentationFormat>Widescreen</PresentationFormat>
  <Paragraphs>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FiraGO Light</vt:lpstr>
      <vt:lpstr>Helvetica Neue</vt:lpstr>
      <vt:lpstr>Helvetica Neue Medium</vt:lpstr>
      <vt:lpstr>Symbol</vt:lpstr>
      <vt:lpstr>System Font Regular</vt:lpstr>
      <vt:lpstr>Times New Roman</vt:lpstr>
      <vt:lpstr>Office-þema</vt:lpstr>
      <vt:lpstr>GOTT_AD_ELDAST_THEMA</vt:lpstr>
      <vt:lpstr>Að eldast Nýr lífsviðburður á Ísland.is</vt:lpstr>
      <vt:lpstr>PowerPoint Presentation</vt:lpstr>
      <vt:lpstr>Hvað felst í þessu? </vt:lpstr>
      <vt:lpstr>Innihald „Að eldast“</vt:lpstr>
      <vt:lpstr>Samtal og samstarf við marga aðila</vt:lpstr>
      <vt:lpstr>PowerPoint Presentation</vt:lpstr>
      <vt:lpstr>Rýnihópar</vt:lpstr>
      <vt:lpstr>Lífsviðburði vel tekið</vt:lpstr>
      <vt:lpstr>Spjallmennið Askur</vt:lpstr>
      <vt:lpstr>Á næstunni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Að eldast Nýr lífsviðburður á Ísland.is</dc:title>
  <dc:creator>Guðrún Björg Sigurbjörnsdóttir</dc:creator>
  <cp:lastModifiedBy>Birna Sif Atladóttir</cp:lastModifiedBy>
  <cp:revision>2</cp:revision>
  <dcterms:created xsi:type="dcterms:W3CDTF">2024-02-26T09:17:05Z</dcterms:created>
  <dcterms:modified xsi:type="dcterms:W3CDTF">2024-02-27T12:24:35Z</dcterms:modified>
</cp:coreProperties>
</file>